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84" r:id="rId4"/>
    <p:sldId id="273" r:id="rId5"/>
    <p:sldId id="274" r:id="rId6"/>
    <p:sldId id="275" r:id="rId7"/>
    <p:sldId id="276" r:id="rId8"/>
    <p:sldId id="277" r:id="rId9"/>
    <p:sldId id="278" r:id="rId10"/>
    <p:sldId id="281" r:id="rId11"/>
    <p:sldId id="285" r:id="rId12"/>
    <p:sldId id="286" r:id="rId13"/>
    <p:sldId id="287" r:id="rId14"/>
    <p:sldId id="288" r:id="rId15"/>
    <p:sldId id="300" r:id="rId16"/>
    <p:sldId id="289" r:id="rId17"/>
    <p:sldId id="264" r:id="rId18"/>
    <p:sldId id="269" r:id="rId19"/>
    <p:sldId id="270" r:id="rId20"/>
    <p:sldId id="265" r:id="rId21"/>
    <p:sldId id="290" r:id="rId22"/>
    <p:sldId id="295" r:id="rId23"/>
    <p:sldId id="301" r:id="rId24"/>
    <p:sldId id="302" r:id="rId25"/>
    <p:sldId id="292" r:id="rId26"/>
    <p:sldId id="279" r:id="rId27"/>
    <p:sldId id="309" r:id="rId28"/>
    <p:sldId id="280" r:id="rId29"/>
    <p:sldId id="310" r:id="rId30"/>
    <p:sldId id="283" r:id="rId31"/>
    <p:sldId id="311" r:id="rId32"/>
    <p:sldId id="312" r:id="rId33"/>
    <p:sldId id="296" r:id="rId34"/>
    <p:sldId id="305" r:id="rId35"/>
    <p:sldId id="306" r:id="rId36"/>
    <p:sldId id="308" r:id="rId37"/>
    <p:sldId id="313" r:id="rId38"/>
    <p:sldId id="314" r:id="rId39"/>
    <p:sldId id="315" r:id="rId40"/>
    <p:sldId id="316" r:id="rId41"/>
    <p:sldId id="318" r:id="rId42"/>
    <p:sldId id="319" r:id="rId43"/>
    <p:sldId id="304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elis hristidis" initials="vh" lastIdx="2" clrIdx="0">
    <p:extLst>
      <p:ext uri="{19B8F6BF-5375-455C-9EA6-DF929625EA0E}">
        <p15:presenceInfo xmlns:p15="http://schemas.microsoft.com/office/powerpoint/2012/main" userId="4f311c13892de8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2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92"/>
    <p:restoredTop sz="92479"/>
  </p:normalViewPr>
  <p:slideViewPr>
    <p:cSldViewPr snapToGrid="0" snapToObjects="1">
      <p:cViewPr varScale="1">
        <p:scale>
          <a:sx n="122" d="100"/>
          <a:sy n="122" d="100"/>
        </p:scale>
        <p:origin x="1552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044D0-3B0D-0645-8292-03132F3EE40A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18D13-D063-F345-9027-B236F545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5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baseline="0" dirty="0"/>
              <a:t> contains input word vectors.</a:t>
            </a:r>
          </a:p>
          <a:p>
            <a:r>
              <a:rPr lang="en-US" baseline="0" dirty="0"/>
              <a:t>W’ contains output word vectors.</a:t>
            </a:r>
          </a:p>
          <a:p>
            <a:endParaRPr lang="en-US" baseline="0" dirty="0"/>
          </a:p>
          <a:p>
            <a:r>
              <a:rPr lang="en-US" baseline="0" dirty="0"/>
              <a:t>We can consider either W or W’ as the word’s representation. Or even take the average.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69103-2D17-4832-98EE-51E176497DD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62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149-DDFE-4D4A-A45A-BD4234AC510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5943-2925-4CAB-B7C3-42B194CF339A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8B9E-AEC8-4BD4-96A6-5A03291BF3EC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CA6-ADF5-42C5-8A75-1DD9109D9FFA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AA4C-71A9-467D-A14E-560DE185FB47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504B-9F72-4F16-B57B-0A8498D3B81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8E94-349A-4B34-AC1F-69D33844B90A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E460-0806-46C4-AAB3-F43E18A737D5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6B3C-592D-4771-AD3E-85661A257893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0691-7037-49DF-8DE7-4D3568859AF6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6AD64-6A9C-416D-B1D6-32E973C319F6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1.png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Hung-Hsuan Chen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149-DDFE-4D4A-A45A-BD4234AC510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1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390A0-367B-9842-92A2-95BD6119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ea typeface="ＭＳ Ｐゴシック" panose="020B0600070205080204" pitchFamily="34" charset="-128"/>
              </a:rPr>
              <a:t>tf-idf</a:t>
            </a:r>
            <a:r>
              <a:rPr lang="en-US" altLang="en-US" dirty="0">
                <a:ea typeface="ＭＳ Ｐゴシック" panose="020B0600070205080204" pitchFamily="34" charset="-128"/>
              </a:rPr>
              <a:t> weighting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7560-AD4F-0D47-B905-EAF4B6032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</a:t>
            </a:r>
            <a:r>
              <a:rPr lang="en-US" altLang="en-US" dirty="0" err="1">
                <a:ea typeface="ＭＳ Ｐゴシック" panose="020B0600070205080204" pitchFamily="34" charset="-128"/>
              </a:rPr>
              <a:t>tf-idf</a:t>
            </a:r>
            <a:r>
              <a:rPr lang="en-US" altLang="en-US" dirty="0">
                <a:ea typeface="ＭＳ Ｐゴシック" panose="020B0600070205080204" pitchFamily="34" charset="-128"/>
              </a:rPr>
              <a:t> weight of a term is the product of its </a:t>
            </a:r>
            <a:r>
              <a:rPr lang="en-US" altLang="en-US" dirty="0" err="1">
                <a:ea typeface="ＭＳ Ｐゴシック" panose="020B0600070205080204" pitchFamily="34" charset="-128"/>
              </a:rPr>
              <a:t>tf</a:t>
            </a:r>
            <a:r>
              <a:rPr lang="en-US" altLang="en-US" dirty="0">
                <a:ea typeface="ＭＳ Ｐゴシック" panose="020B0600070205080204" pitchFamily="34" charset="-128"/>
              </a:rPr>
              <a:t> weight and its </a:t>
            </a:r>
            <a:r>
              <a:rPr lang="en-US" altLang="en-US" dirty="0" err="1">
                <a:ea typeface="ＭＳ Ｐゴシック" panose="020B0600070205080204" pitchFamily="34" charset="-128"/>
              </a:rPr>
              <a:t>idf</a:t>
            </a:r>
            <a:r>
              <a:rPr lang="en-US" altLang="en-US" dirty="0">
                <a:ea typeface="ＭＳ Ｐゴシック" panose="020B0600070205080204" pitchFamily="34" charset="-128"/>
              </a:rPr>
              <a:t> weight.</a:t>
            </a:r>
          </a:p>
          <a:p>
            <a:pPr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Best known weighting scheme in information retrieval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Note: the “-” in </a:t>
            </a:r>
            <a:r>
              <a:rPr lang="en-US" altLang="en-US" dirty="0" err="1">
                <a:ea typeface="ＭＳ Ｐゴシック" panose="020B0600070205080204" pitchFamily="34" charset="-128"/>
              </a:rPr>
              <a:t>tf-idf</a:t>
            </a:r>
            <a:r>
              <a:rPr lang="en-US" altLang="en-US" dirty="0">
                <a:ea typeface="ＭＳ Ｐゴシック" panose="020B0600070205080204" pitchFamily="34" charset="-128"/>
              </a:rPr>
              <a:t> is a hyphen, not a minus sign!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Alternative names: </a:t>
            </a:r>
            <a:r>
              <a:rPr lang="en-US" altLang="en-US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tf.idf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en-US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tf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x </a:t>
            </a:r>
            <a:r>
              <a:rPr lang="en-US" altLang="en-US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idf</a:t>
            </a:r>
            <a:endParaRPr lang="en-US" altLang="en-US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Increases with the number of occurrences within a document</a:t>
            </a:r>
          </a:p>
          <a:p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Increases with the rarity of the term in the collection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Many variants, e.g., BM25</a:t>
            </a:r>
            <a:endParaRPr lang="en-US" altLang="en-US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31706-E0F6-5D42-A339-227AF297D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84A7B-37B5-4F4D-B555-45AACB8B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08B35692-E0EE-EC45-9EAF-CB27147023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38250" y="2509837"/>
          <a:ext cx="6288088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Equation" r:id="rId3" imgW="47980600" imgH="5854700" progId="Equation.3">
                  <p:embed/>
                </p:oleObj>
              </mc:Choice>
              <mc:Fallback>
                <p:oleObj name="Equation" r:id="rId3" imgW="47980600" imgH="5854700" progId="Equation.3">
                  <p:embed/>
                  <p:pic>
                    <p:nvPicPr>
                      <p:cNvPr id="6" name="Object 2">
                        <a:extLst>
                          <a:ext uri="{FF2B5EF4-FFF2-40B4-BE49-F238E27FC236}">
                            <a16:creationId xmlns:a16="http://schemas.microsoft.com/office/drawing/2014/main" id="{08B35692-E0EE-EC45-9EAF-CB27147023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2509837"/>
                        <a:ext cx="6288088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464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F00F6-FDBE-7745-9F90-BD52256C7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These are all bag-of-words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A23E0-135A-F345-95CA-F9B1A16C4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feature sets are the same</a:t>
            </a:r>
          </a:p>
          <a:p>
            <a:pPr lvl="1"/>
            <a:r>
              <a:rPr lang="en-US" dirty="0"/>
              <a:t>Each word is a feature</a:t>
            </a:r>
          </a:p>
          <a:p>
            <a:r>
              <a:rPr lang="en-US" dirty="0"/>
              <a:t>The feature values are generated in different ways</a:t>
            </a:r>
          </a:p>
          <a:p>
            <a:pPr lvl="1"/>
            <a:r>
              <a:rPr lang="en-US" dirty="0"/>
              <a:t>Based on term counts</a:t>
            </a:r>
          </a:p>
          <a:p>
            <a:pPr lvl="1"/>
            <a:r>
              <a:rPr lang="en-US" dirty="0"/>
              <a:t>Based on log of term frequency</a:t>
            </a:r>
          </a:p>
          <a:p>
            <a:pPr lvl="1"/>
            <a:r>
              <a:rPr lang="en-US" dirty="0"/>
              <a:t>Based on </a:t>
            </a:r>
            <a:r>
              <a:rPr lang="en-US" dirty="0" err="1"/>
              <a:t>tf-idf</a:t>
            </a:r>
            <a:endParaRPr lang="en-US" dirty="0"/>
          </a:p>
          <a:p>
            <a:r>
              <a:rPr lang="en-US" dirty="0"/>
              <a:t>Compare document similarity by vectors</a:t>
            </a:r>
          </a:p>
          <a:p>
            <a:r>
              <a:rPr lang="en-US" dirty="0"/>
              <a:t>Compare word similarity by vectors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B195A-C083-F249-B01F-E32062FBD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6AC2B-7810-7A43-9632-B260D697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0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76F0-80B9-3C4B-84C7-3059FFD2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C1626F-38FC-A347-A46D-EB38D7022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100" y="1805781"/>
            <a:ext cx="5003800" cy="4114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1A553-F8D2-DA4C-9E85-5DFB5349A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96CDEA-4313-294C-BBCF-8BFE1F93E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1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61786-56EF-E44C-9570-E84BFEA8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D491B-A6E6-7D41-922F-C616EA2A9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63015" cy="47561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Learning the word vectors from a large collection of documents</a:t>
            </a:r>
          </a:p>
          <a:p>
            <a:r>
              <a:rPr lang="en-US" dirty="0"/>
              <a:t>Resulting word representation</a:t>
            </a:r>
          </a:p>
          <a:p>
            <a:pPr lvl="1"/>
            <a:r>
              <a:rPr lang="en-US" dirty="0"/>
              <a:t>Similar words are closer</a:t>
            </a:r>
          </a:p>
          <a:p>
            <a:pPr lvl="1"/>
            <a:r>
              <a:rPr lang="en-US" dirty="0"/>
              <a:t>The word vectors capture the semantic of the words</a:t>
            </a:r>
          </a:p>
          <a:p>
            <a:r>
              <a:rPr lang="en-US" dirty="0"/>
              <a:t>The output vectors are also known as word embedding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7B484-8224-454F-A68B-B5D3D9C99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59E2F-07A5-E946-A8AA-4D9C3B3C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73A0C8-83F7-B44C-9354-D3F4FBAC2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377" y="1600200"/>
            <a:ext cx="3474650" cy="28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C245C-362B-8A4F-94A2-F341CB1E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One-hot encoding vs word embedding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00B1DB-7A8D-0C4D-A8F3-9FF7E44D0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0826"/>
            <a:ext cx="8229600" cy="34734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8C899-6971-D64C-8C5E-D601D2F9C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58805-A522-4B4F-B4C2-E889FBED8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7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89B2C-A536-464C-B1CB-1D119FF2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D969A-175E-254B-BFBC-697AD242C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389C3-5896-074F-8CDD-965298EC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A6AB8-9475-1B43-97F7-C5393A11C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3970ED-45B0-4142-8A46-55322A251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8"/>
            <a:ext cx="9144000" cy="682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5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E28A-A819-5743-B106-06F15CBE2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(training data: Chinese Wikipedia)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B5D72-D740-504F-B99F-8A17430AF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fontAlgn="base"/>
            <a:r>
              <a:rPr lang="zh-TW" altLang="en-US" sz="4569" dirty="0"/>
              <a:t>台灣 </a:t>
            </a:r>
            <a:r>
              <a:rPr lang="en-US" altLang="zh-TW" sz="4569" dirty="0"/>
              <a:t>: </a:t>
            </a:r>
            <a:r>
              <a:rPr lang="zh-TW" altLang="en-US" sz="4569" dirty="0"/>
              <a:t>台北 </a:t>
            </a:r>
            <a:r>
              <a:rPr lang="en-US" altLang="zh-TW" sz="4569" dirty="0"/>
              <a:t>= </a:t>
            </a:r>
            <a:r>
              <a:rPr lang="zh-TW" altLang="en-US" sz="4569" dirty="0"/>
              <a:t>法國 </a:t>
            </a:r>
            <a:r>
              <a:rPr lang="en-US" altLang="zh-TW" sz="4569" dirty="0"/>
              <a:t>: ?</a:t>
            </a:r>
          </a:p>
          <a:p>
            <a:pPr marL="650229" lvl="1" indent="0" fontAlgn="base">
              <a:buNone/>
            </a:pPr>
            <a:r>
              <a:rPr lang="en-US" altLang="zh-TW" sz="3431" dirty="0"/>
              <a:t> ⇒ </a:t>
            </a:r>
            <a:r>
              <a:rPr lang="zh-TW" altLang="en-US" sz="3431" dirty="0"/>
              <a:t>巴黎 </a:t>
            </a:r>
            <a:r>
              <a:rPr lang="en-US" altLang="zh-TW" sz="3431" dirty="0"/>
              <a:t>(0.9350)</a:t>
            </a:r>
          </a:p>
          <a:p>
            <a:pPr fontAlgn="base"/>
            <a:r>
              <a:rPr lang="zh-TW" altLang="en-US" sz="4569" dirty="0"/>
              <a:t>國民黨 </a:t>
            </a:r>
            <a:r>
              <a:rPr lang="en-US" altLang="zh-TW" sz="4569" dirty="0"/>
              <a:t>: </a:t>
            </a:r>
            <a:r>
              <a:rPr lang="zh-TW" altLang="en-US" sz="4569" dirty="0"/>
              <a:t>馬英九 </a:t>
            </a:r>
            <a:r>
              <a:rPr lang="en-US" altLang="zh-TW" sz="4569" dirty="0"/>
              <a:t>= </a:t>
            </a:r>
            <a:r>
              <a:rPr lang="zh-TW" altLang="en-US" sz="4569" dirty="0"/>
              <a:t>民進黨 </a:t>
            </a:r>
            <a:r>
              <a:rPr lang="en-US" altLang="zh-TW" sz="4569" dirty="0"/>
              <a:t>: ? </a:t>
            </a:r>
          </a:p>
          <a:p>
            <a:pPr marL="650229" lvl="1" indent="0" fontAlgn="base">
              <a:buNone/>
            </a:pPr>
            <a:r>
              <a:rPr lang="en-US" altLang="zh-TW" sz="4000" dirty="0"/>
              <a:t>⇒ </a:t>
            </a:r>
            <a:r>
              <a:rPr lang="zh-TW" altLang="en-US" sz="4000" dirty="0"/>
              <a:t>陳水扁 </a:t>
            </a:r>
            <a:r>
              <a:rPr lang="en-US" altLang="zh-TW" sz="4000" dirty="0"/>
              <a:t>(0.9844)</a:t>
            </a:r>
          </a:p>
          <a:p>
            <a:pPr fontAlgn="base"/>
            <a:r>
              <a:rPr lang="zh-TW" altLang="en-US" sz="4569" dirty="0"/>
              <a:t>海賊王 </a:t>
            </a:r>
            <a:r>
              <a:rPr lang="en-US" altLang="zh-TW" sz="4569" dirty="0"/>
              <a:t>: </a:t>
            </a:r>
            <a:r>
              <a:rPr lang="zh-TW" altLang="en-US" sz="4569" dirty="0"/>
              <a:t>魯夫 </a:t>
            </a:r>
            <a:r>
              <a:rPr lang="en-US" altLang="zh-TW" sz="4569" dirty="0"/>
              <a:t>= </a:t>
            </a:r>
            <a:r>
              <a:rPr lang="zh-TW" altLang="en-US" sz="4569" dirty="0"/>
              <a:t>火影忍者 </a:t>
            </a:r>
            <a:r>
              <a:rPr lang="en-US" altLang="zh-TW" sz="4569" dirty="0"/>
              <a:t>: ? </a:t>
            </a:r>
          </a:p>
          <a:p>
            <a:pPr marL="650229" lvl="1" indent="0" fontAlgn="base">
              <a:buNone/>
            </a:pPr>
            <a:r>
              <a:rPr lang="en-US" altLang="zh-TW" sz="4000" dirty="0"/>
              <a:t>⇒ </a:t>
            </a:r>
            <a:r>
              <a:rPr lang="zh-TW" altLang="en-US" sz="4000" dirty="0"/>
              <a:t>自來也 </a:t>
            </a:r>
            <a:r>
              <a:rPr lang="en-US" altLang="zh-TW" sz="4000" dirty="0"/>
              <a:t>(0.7876)</a:t>
            </a:r>
          </a:p>
          <a:p>
            <a:pPr fontAlgn="base"/>
            <a:r>
              <a:rPr lang="zh-TW" altLang="en-US" sz="4569" dirty="0"/>
              <a:t>爵士樂 </a:t>
            </a:r>
            <a:r>
              <a:rPr lang="en-US" altLang="zh-TW" sz="4569" dirty="0"/>
              <a:t>: </a:t>
            </a:r>
            <a:r>
              <a:rPr lang="zh-TW" altLang="en-US" sz="4569" dirty="0"/>
              <a:t>紐奧良 </a:t>
            </a:r>
            <a:r>
              <a:rPr lang="en-US" altLang="zh-TW" sz="4569" dirty="0"/>
              <a:t>= </a:t>
            </a:r>
            <a:r>
              <a:rPr lang="zh-TW" altLang="en-US" sz="4569" dirty="0"/>
              <a:t>鄉村音樂 </a:t>
            </a:r>
            <a:r>
              <a:rPr lang="en-US" altLang="zh-TW" sz="4569" dirty="0"/>
              <a:t>: ? </a:t>
            </a:r>
          </a:p>
          <a:p>
            <a:pPr marL="650229" lvl="1" indent="0" fontAlgn="base">
              <a:buNone/>
            </a:pPr>
            <a:r>
              <a:rPr lang="en-US" altLang="zh-TW" sz="4000" dirty="0"/>
              <a:t>⇒ </a:t>
            </a:r>
            <a:r>
              <a:rPr lang="zh-TW" altLang="en-US" sz="4000" dirty="0"/>
              <a:t>納許維爾 </a:t>
            </a:r>
            <a:r>
              <a:rPr lang="en-US" altLang="zh-TW" sz="4000" dirty="0"/>
              <a:t>(0.9718)</a:t>
            </a:r>
          </a:p>
          <a:p>
            <a:pPr fontAlgn="base"/>
            <a:r>
              <a:rPr lang="zh-TW" altLang="en-US" sz="4569" dirty="0"/>
              <a:t>中研院 </a:t>
            </a:r>
            <a:r>
              <a:rPr lang="en-US" altLang="zh-TW" sz="4569" dirty="0"/>
              <a:t>: </a:t>
            </a:r>
            <a:r>
              <a:rPr lang="zh-TW" altLang="en-US" sz="4569" dirty="0"/>
              <a:t>李遠哲 </a:t>
            </a:r>
            <a:r>
              <a:rPr lang="en-US" altLang="zh-TW" sz="4569" dirty="0"/>
              <a:t>= </a:t>
            </a:r>
            <a:r>
              <a:rPr lang="zh-TW" altLang="en-US" sz="4569" dirty="0"/>
              <a:t>工研院 </a:t>
            </a:r>
            <a:r>
              <a:rPr lang="en-US" altLang="zh-TW" sz="4569" dirty="0"/>
              <a:t>: ? </a:t>
            </a:r>
          </a:p>
          <a:p>
            <a:pPr marL="650229" lvl="1" indent="0" fontAlgn="base">
              <a:buNone/>
            </a:pPr>
            <a:r>
              <a:rPr lang="en-US" altLang="zh-TW" sz="4000" dirty="0"/>
              <a:t>⇒ </a:t>
            </a:r>
            <a:r>
              <a:rPr lang="zh-TW" altLang="en-US" sz="4000" dirty="0"/>
              <a:t>林同炎 </a:t>
            </a:r>
            <a:r>
              <a:rPr lang="en-US" altLang="zh-TW" sz="4000" dirty="0"/>
              <a:t>(0.9381)</a:t>
            </a:r>
          </a:p>
          <a:p>
            <a:pPr fontAlgn="base"/>
            <a:r>
              <a:rPr lang="zh-TW" altLang="en-US" sz="4569" dirty="0"/>
              <a:t>台灣 </a:t>
            </a:r>
            <a:r>
              <a:rPr lang="en-US" altLang="zh-TW" sz="4569" dirty="0"/>
              <a:t>: </a:t>
            </a:r>
            <a:r>
              <a:rPr lang="zh-TW" altLang="en-US" sz="4569" dirty="0"/>
              <a:t>台灣大學 </a:t>
            </a:r>
            <a:r>
              <a:rPr lang="en-US" altLang="zh-TW" sz="4569" dirty="0"/>
              <a:t>= </a:t>
            </a:r>
            <a:r>
              <a:rPr lang="zh-TW" altLang="en-US" sz="4569" dirty="0"/>
              <a:t>美國 </a:t>
            </a:r>
            <a:r>
              <a:rPr lang="en-US" altLang="zh-TW" sz="4569" dirty="0"/>
              <a:t>: ? </a:t>
            </a:r>
          </a:p>
          <a:p>
            <a:pPr marL="650229" lvl="1" indent="0" fontAlgn="base">
              <a:buNone/>
            </a:pPr>
            <a:r>
              <a:rPr lang="en-US" altLang="zh-TW" sz="4000" dirty="0"/>
              <a:t>⇒ </a:t>
            </a:r>
            <a:r>
              <a:rPr lang="zh-TW" altLang="en-US" sz="4000" dirty="0"/>
              <a:t>約翰霍普金斯大學 </a:t>
            </a:r>
            <a:r>
              <a:rPr lang="en-US" altLang="zh-TW" sz="4000" dirty="0"/>
              <a:t>(0.9976)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694BF-3301-BD4F-8D1C-BC87B0263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3277D-99C9-2C4F-837D-1A7C922D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3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B143F-90AD-D046-B052-81136726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6D4667-0348-7840-930E-51A3080653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731924"/>
                <a:ext cx="8229600" cy="239423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 and V are unitary matrices</a:t>
                </a:r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;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a diagonal matrix</a:t>
                </a:r>
              </a:p>
              <a:p>
                <a:pPr lvl="1"/>
                <a:r>
                  <a:rPr lang="en-US" dirty="0"/>
                  <a:t>The diagonal entries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are known as the singular values of A, commonly listed in descending order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6D4667-0348-7840-930E-51A308065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731924"/>
                <a:ext cx="8229600" cy="2394239"/>
              </a:xfrm>
              <a:blipFill>
                <a:blip r:embed="rId2"/>
                <a:stretch>
                  <a:fillRect l="-1698" t="-4762" r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79280-024D-DD46-A759-0F0E7971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E1EBF-F34D-754E-9BAB-27D31E13D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F3504-9487-464E-BF58-7F1231C67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9C26474-C4BF-3A4D-A281-F914E91629E2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1682461"/>
            <a:ext cx="6135688" cy="2049463"/>
            <a:chOff x="672" y="1632"/>
            <a:chExt cx="3865" cy="1291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52CAEE7-CAA0-1040-9F47-0257D5877D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1632"/>
              <a:ext cx="3865" cy="1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ED808674-1D7A-994D-9DDB-F55B3110E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" y="2256"/>
              <a:ext cx="605" cy="240"/>
            </a:xfrm>
            <a:prstGeom prst="rect">
              <a:avLst/>
            </a:prstGeom>
            <a:solidFill>
              <a:srgbClr val="CC99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</a:pPr>
              <a:endParaRPr lang="zh-CN" altLang="en-US"/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C7220BCA-F26E-5446-A42D-F24A64FF1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" y="1773"/>
              <a:ext cx="392" cy="744"/>
            </a:xfrm>
            <a:prstGeom prst="rect">
              <a:avLst/>
            </a:prstGeom>
            <a:solidFill>
              <a:srgbClr val="CC99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Char char="n"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216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9FA55-49E6-2144-A661-F30C4773E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SVD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77B28-51E0-A443-B24D-0964228A8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>
                <a:latin typeface="Calibri" panose="020F0502020204030204" pitchFamily="34" charset="0"/>
              </a:rPr>
              <a:t>If we retain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only </a:t>
            </a:r>
            <a:r>
              <a:rPr lang="en-US" altLang="zh-CN" i="1" dirty="0">
                <a:solidFill>
                  <a:srgbClr val="FF0000"/>
                </a:solidFill>
                <a:latin typeface="Calibri" panose="020F0502020204030204" pitchFamily="34" charset="0"/>
              </a:rPr>
              <a:t>k</a:t>
            </a:r>
            <a:r>
              <a:rPr lang="en-US" altLang="zh-CN" i="1" dirty="0">
                <a:latin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</a:rPr>
              <a:t>largest </a:t>
            </a:r>
            <a:r>
              <a:rPr lang="en-US" altLang="zh-CN" dirty="0">
                <a:latin typeface="Calibri" panose="020F0502020204030204" pitchFamily="34" charset="0"/>
              </a:rPr>
              <a:t>singular values, and set the rest to 0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</a:rPr>
              <a:t>Then </a:t>
            </a:r>
            <a:r>
              <a:rPr lang="en-US" altLang="zh-CN" dirty="0" err="1">
                <a:latin typeface="Calibri" panose="020F0502020204030204" pitchFamily="34" charset="0"/>
              </a:rPr>
              <a:t>Σ</a:t>
            </a:r>
            <a:r>
              <a:rPr lang="en-US" altLang="zh-CN" dirty="0">
                <a:latin typeface="Calibri" panose="020F0502020204030204" pitchFamily="34" charset="0"/>
              </a:rPr>
              <a:t> is </a:t>
            </a:r>
            <a:r>
              <a:rPr lang="en-US" altLang="zh-CN" i="1" dirty="0" err="1">
                <a:latin typeface="Calibri" panose="020F0502020204030204" pitchFamily="34" charset="0"/>
              </a:rPr>
              <a:t>k</a:t>
            </a:r>
            <a:r>
              <a:rPr lang="en-US" altLang="zh-CN" dirty="0" err="1">
                <a:latin typeface="Calibri" panose="020F0502020204030204" pitchFamily="34" charset="0"/>
              </a:rPr>
              <a:t>×</a:t>
            </a:r>
            <a:r>
              <a:rPr lang="en-US" altLang="zh-CN" i="1" dirty="0" err="1">
                <a:latin typeface="Calibri" panose="020F0502020204030204" pitchFamily="34" charset="0"/>
              </a:rPr>
              <a:t>k</a:t>
            </a:r>
            <a:r>
              <a:rPr lang="en-US" altLang="zh-CN" dirty="0">
                <a:latin typeface="Calibri" panose="020F0502020204030204" pitchFamily="34" charset="0"/>
              </a:rPr>
              <a:t>, </a:t>
            </a:r>
            <a:r>
              <a:rPr lang="en-US" altLang="zh-CN" i="1" dirty="0">
                <a:latin typeface="Calibri" panose="020F0502020204030204" pitchFamily="34" charset="0"/>
              </a:rPr>
              <a:t>U</a:t>
            </a:r>
            <a:r>
              <a:rPr lang="en-US" altLang="zh-CN" dirty="0">
                <a:latin typeface="Calibri" panose="020F0502020204030204" pitchFamily="34" charset="0"/>
              </a:rPr>
              <a:t> is </a:t>
            </a:r>
            <a:r>
              <a:rPr lang="en-US" altLang="zh-CN" i="1" dirty="0" err="1">
                <a:latin typeface="Calibri" panose="020F0502020204030204" pitchFamily="34" charset="0"/>
              </a:rPr>
              <a:t>M</a:t>
            </a:r>
            <a:r>
              <a:rPr lang="en-US" altLang="zh-CN" dirty="0" err="1">
                <a:latin typeface="Calibri" panose="020F0502020204030204" pitchFamily="34" charset="0"/>
              </a:rPr>
              <a:t>×</a:t>
            </a:r>
            <a:r>
              <a:rPr lang="en-US" altLang="zh-CN" i="1" dirty="0" err="1">
                <a:latin typeface="Calibri" panose="020F0502020204030204" pitchFamily="34" charset="0"/>
              </a:rPr>
              <a:t>k</a:t>
            </a:r>
            <a:r>
              <a:rPr lang="en-US" altLang="zh-CN" dirty="0">
                <a:latin typeface="Calibri" panose="020F0502020204030204" pitchFamily="34" charset="0"/>
              </a:rPr>
              <a:t>, </a:t>
            </a:r>
            <a:r>
              <a:rPr lang="en-US" altLang="zh-CN" i="1" dirty="0">
                <a:latin typeface="Calibri" panose="020F0502020204030204" pitchFamily="34" charset="0"/>
              </a:rPr>
              <a:t>V</a:t>
            </a:r>
            <a:r>
              <a:rPr lang="en-US" altLang="zh-CN" baseline="30000" dirty="0">
                <a:latin typeface="Calibri" panose="020F0502020204030204" pitchFamily="34" charset="0"/>
              </a:rPr>
              <a:t>T</a:t>
            </a:r>
            <a:r>
              <a:rPr lang="en-US" altLang="zh-CN" dirty="0">
                <a:latin typeface="Calibri" panose="020F0502020204030204" pitchFamily="34" charset="0"/>
              </a:rPr>
              <a:t> is </a:t>
            </a:r>
            <a:r>
              <a:rPr lang="en-US" altLang="zh-CN" i="1" dirty="0" err="1">
                <a:latin typeface="Calibri" panose="020F0502020204030204" pitchFamily="34" charset="0"/>
              </a:rPr>
              <a:t>k</a:t>
            </a:r>
            <a:r>
              <a:rPr lang="en-US" altLang="zh-CN" dirty="0" err="1">
                <a:latin typeface="Calibri" panose="020F0502020204030204" pitchFamily="34" charset="0"/>
              </a:rPr>
              <a:t>×</a:t>
            </a:r>
            <a:r>
              <a:rPr lang="en-US" altLang="zh-CN" i="1" dirty="0" err="1">
                <a:latin typeface="Calibri" panose="020F0502020204030204" pitchFamily="34" charset="0"/>
              </a:rPr>
              <a:t>N</a:t>
            </a:r>
            <a:r>
              <a:rPr lang="en-US" altLang="zh-CN" dirty="0">
                <a:latin typeface="Calibri" panose="020F0502020204030204" pitchFamily="34" charset="0"/>
              </a:rPr>
              <a:t>, and </a:t>
            </a:r>
            <a:r>
              <a:rPr lang="en-US" altLang="zh-CN" i="1" dirty="0">
                <a:latin typeface="Calibri" panose="020F0502020204030204" pitchFamily="34" charset="0"/>
              </a:rPr>
              <a:t>A</a:t>
            </a:r>
            <a:r>
              <a:rPr lang="en-US" altLang="zh-CN" i="1" baseline="-25000" dirty="0">
                <a:latin typeface="Calibri" panose="020F0502020204030204" pitchFamily="34" charset="0"/>
              </a:rPr>
              <a:t>k</a:t>
            </a:r>
            <a:r>
              <a:rPr lang="en-US" altLang="zh-CN" dirty="0">
                <a:latin typeface="Calibri" panose="020F0502020204030204" pitchFamily="34" charset="0"/>
              </a:rPr>
              <a:t> is </a:t>
            </a:r>
            <a:r>
              <a:rPr lang="en-US" altLang="zh-CN" i="1" dirty="0">
                <a:latin typeface="Calibri" panose="020F0502020204030204" pitchFamily="34" charset="0"/>
              </a:rPr>
              <a:t>M</a:t>
            </a:r>
            <a:r>
              <a:rPr lang="en-US" altLang="zh-CN" dirty="0">
                <a:latin typeface="Calibri" panose="020F0502020204030204" pitchFamily="34" charset="0"/>
              </a:rPr>
              <a:t>×</a:t>
            </a:r>
            <a:r>
              <a:rPr lang="en-US" altLang="zh-CN" i="1" dirty="0">
                <a:latin typeface="Calibri" panose="020F0502020204030204" pitchFamily="34" charset="0"/>
              </a:rPr>
              <a:t>N</a:t>
            </a:r>
            <a:r>
              <a:rPr lang="en-US" altLang="zh-CN" dirty="0">
                <a:latin typeface="Calibri" panose="020F0502020204030204" pitchFamily="34" charset="0"/>
              </a:rPr>
              <a:t> </a:t>
            </a:r>
          </a:p>
          <a:p>
            <a:r>
              <a:rPr lang="en-US" altLang="zh-CN" dirty="0">
                <a:latin typeface="Calibri" panose="020F0502020204030204" pitchFamily="34" charset="0"/>
              </a:rPr>
              <a:t>This is referred to as the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reduced SVD</a:t>
            </a:r>
          </a:p>
          <a:p>
            <a:r>
              <a:rPr lang="en-US" altLang="zh-CN" dirty="0">
                <a:latin typeface="Calibri" panose="020F0502020204030204" pitchFamily="34" charset="0"/>
              </a:rPr>
              <a:t>It is the convenient (space-saving) and usual form for computational applications</a:t>
            </a:r>
          </a:p>
          <a:p>
            <a:r>
              <a:rPr lang="en-US" dirty="0"/>
              <a:t>Among matrices with rank </a:t>
            </a:r>
            <a:r>
              <a:rPr lang="en-US" i="1" dirty="0"/>
              <a:t>k</a:t>
            </a:r>
            <a:r>
              <a:rPr lang="en-US" dirty="0"/>
              <a:t>, </a:t>
            </a:r>
            <a:r>
              <a:rPr lang="en-US" i="1" dirty="0"/>
              <a:t>A</a:t>
            </a:r>
            <a:r>
              <a:rPr lang="en-US" i="1" baseline="-25000" dirty="0"/>
              <a:t>k</a:t>
            </a:r>
            <a:r>
              <a:rPr lang="en-US" dirty="0"/>
              <a:t> he best approximation of A (in terms of Frobenius norm)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444D3-D4BB-E845-B865-2A558A512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F8119-6087-5241-AF64-D20E604B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11875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5F0D1-3D5E-3A44-9D6C-2B48CEE8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23E6-1516-B142-BB70-BC89B0E92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2D9C3-6982-E34C-8744-DF475D78B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E940F-F219-F34C-AA51-A0037A94A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667B9-638E-DE47-936F-D85EDBF46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34B21-6359-934C-A2EE-E681CA4B5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A7429-539F-0C44-9E3D-1035B334A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07" y="0"/>
            <a:ext cx="7112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7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1325-704E-8043-B34D-2C77A0C65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of a text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CC11-2E5A-A344-BCDA-7BB16C45A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One-hot encoding the words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E0DE9-C8FE-6A42-B638-9F0AECA1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86845-A41A-934A-A1DE-1C17AEB0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1F2D1-B63A-664D-A9AE-1CCC9A3D6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88" y="2314027"/>
            <a:ext cx="5410200" cy="401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3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BFE4-5E81-3C4D-BE89-0A9A43534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with matrix factorization (in recommender systems)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AF461-884C-1340-B99B-8972728F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69F7D-529A-F34E-8F7F-956D3D460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C9B18-3E97-8F41-B15A-2C7615069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27E5390-2A5B-5C49-9CF3-6275C978BB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54" y="1600200"/>
            <a:ext cx="749369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47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EC6D9-9275-AA48-A196-DE2EB8F8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Counting-based vs prediction-based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E4FE4-0BF3-B240-813E-8D7AF254D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Counting-based</a:t>
            </a:r>
          </a:p>
          <a:p>
            <a:pPr lvl="1"/>
            <a:r>
              <a:rPr lang="en-US" dirty="0"/>
              <a:t>Generate the word representation based on the co-occurrence counts</a:t>
            </a:r>
          </a:p>
          <a:p>
            <a:pPr lvl="1"/>
            <a:r>
              <a:rPr lang="en-US" dirty="0"/>
              <a:t>Perform matrix factorization</a:t>
            </a:r>
          </a:p>
          <a:p>
            <a:r>
              <a:rPr lang="en-US" dirty="0"/>
              <a:t>Prediction-based</a:t>
            </a:r>
          </a:p>
          <a:p>
            <a:pPr lvl="1"/>
            <a:r>
              <a:rPr lang="en-US" dirty="0"/>
              <a:t>Predict the words based on the neighboring words</a:t>
            </a:r>
          </a:p>
          <a:p>
            <a:pPr lvl="1"/>
            <a:r>
              <a:rPr lang="en-US" dirty="0"/>
              <a:t>The word representation is a by-product of the prediction task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DB61F-6A67-B043-B3C0-E76920448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F9604-B6E6-B341-876E-07FB156BF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25892-698B-5941-9897-A43857F8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popular types of prediction-based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F511D-6278-1C4C-89DB-27F75BF6D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bag-of-words (CBOW)</a:t>
            </a:r>
          </a:p>
          <a:p>
            <a:pPr lvl="1"/>
            <a:r>
              <a:rPr lang="en-US" dirty="0"/>
              <a:t>Predict current word based on the context</a:t>
            </a:r>
          </a:p>
          <a:p>
            <a:r>
              <a:rPr lang="en-US" dirty="0"/>
              <a:t>Skip-gram</a:t>
            </a:r>
          </a:p>
          <a:p>
            <a:pPr lvl="1"/>
            <a:r>
              <a:rPr lang="en-US" dirty="0"/>
              <a:t>Predict the context words based on the current word</a:t>
            </a:r>
          </a:p>
          <a:p>
            <a:r>
              <a:rPr lang="en-US" dirty="0"/>
              <a:t>A word’s context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F08AC-1EBA-D34E-AC15-2A25C409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C7C0D-B43F-794A-A637-3AE9DA99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20F94-25A4-5A48-9D86-F98C8A546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53" y="4350649"/>
            <a:ext cx="4423902" cy="212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5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74247-6B2C-6846-ADC0-BDB1F6E68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CBOW vs Skip-gram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0E97BF-F95B-2848-9672-A467034B2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71335"/>
            <a:ext cx="8229600" cy="418369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98E60-4B82-C04D-9274-8864AD72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43E6F-D55A-A947-8AB3-D44CE86DF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6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CAD5-22AE-A24D-AE82-E73C0D80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CBOW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8690B4-8C82-D844-B42D-09C22ED4D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73733"/>
            <a:ext cx="8229600" cy="437889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C2D54-0011-1247-BED0-3E34D691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708F3-A553-FC4B-8233-C4144BEC5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31A802-9ACB-9544-8A25-8856101C04F5}"/>
                  </a:ext>
                </a:extLst>
              </p:cNvPr>
              <p:cNvSpPr/>
              <p:nvPr/>
            </p:nvSpPr>
            <p:spPr>
              <a:xfrm>
                <a:off x="457200" y="5473944"/>
                <a:ext cx="8229600" cy="11680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2800" dirty="0"/>
                  <a:t> as two neighboring words: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31A802-9ACB-9544-8A25-8856101C0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73944"/>
                <a:ext cx="8229600" cy="1168077"/>
              </a:xfrm>
              <a:prstGeom prst="rect">
                <a:avLst/>
              </a:prstGeom>
              <a:blipFill>
                <a:blip r:embed="rId3"/>
                <a:stretch>
                  <a:fillRect t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3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FB4F3-3F3E-7E41-BACD-4ED9B87B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bag-of-words (CBOW)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E2BC8C9-7AE6-AE4E-93CA-37CDDB77BA5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5007" y="1600200"/>
                <a:ext cx="5309047" cy="452596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Called bag-of-words, because the order of words are lost</a:t>
                </a:r>
              </a:p>
              <a:p>
                <a:r>
                  <a:rPr lang="en-US" dirty="0"/>
                  <a:t>Forward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generate one-hot word vectors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 for the input context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generate word vectors of the context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US" dirty="0"/>
              </a:p>
              <a:p>
                <a:pPr marL="514350" indent="-457200"/>
                <a:r>
                  <a:rPr lang="en-US" dirty="0"/>
                  <a:t>Backprop</a:t>
                </a:r>
              </a:p>
              <a:p>
                <a:pPr marL="914400" lvl="1" indent="-457200"/>
                <a:r>
                  <a:rPr lang="en-US" dirty="0"/>
                  <a:t>Compute error and perform back-prop to update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E2BC8C9-7AE6-AE4E-93CA-37CDDB77BA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5007" y="1600200"/>
                <a:ext cx="5309047" cy="4525963"/>
              </a:xfrm>
              <a:blipFill>
                <a:blip r:embed="rId2"/>
                <a:stretch>
                  <a:fillRect l="-1193" t="-1961" r="-1909" b="-224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96FF9-C10E-7344-B4F6-EDAC45726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0C4ED-AB70-9E4B-A114-B2BD46A54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8B0C91E7-1FDF-C949-BA33-48434A4FAC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56" y="1600200"/>
            <a:ext cx="3273140" cy="452596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EC58E0-4DAC-C940-879C-116B5C812CB5}"/>
                  </a:ext>
                </a:extLst>
              </p:cNvPr>
              <p:cNvSpPr txBox="1"/>
              <p:nvPr/>
            </p:nvSpPr>
            <p:spPr>
              <a:xfrm>
                <a:off x="5401866" y="2250374"/>
                <a:ext cx="680956" cy="2895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EC58E0-4DAC-C940-879C-116B5C812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866" y="2250374"/>
                <a:ext cx="680956" cy="2895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614D083-24BD-4641-BFDA-6843D5EEB789}"/>
              </a:ext>
            </a:extLst>
          </p:cNvPr>
          <p:cNvSpPr txBox="1"/>
          <p:nvPr/>
        </p:nvSpPr>
        <p:spPr>
          <a:xfrm>
            <a:off x="5763657" y="3685313"/>
            <a:ext cx="24039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2A4399-70D3-2147-B0B3-51D6197D26FE}"/>
                  </a:ext>
                </a:extLst>
              </p:cNvPr>
              <p:cNvSpPr txBox="1"/>
              <p:nvPr/>
            </p:nvSpPr>
            <p:spPr>
              <a:xfrm>
                <a:off x="5408272" y="5338442"/>
                <a:ext cx="680956" cy="2895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2A4399-70D3-2147-B0B3-51D6197D2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272" y="5338442"/>
                <a:ext cx="680956" cy="2895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BA4B51-5781-7A44-BA7F-91BE25C7B5B1}"/>
                  </a:ext>
                </a:extLst>
              </p:cNvPr>
              <p:cNvSpPr txBox="1"/>
              <p:nvPr/>
            </p:nvSpPr>
            <p:spPr>
              <a:xfrm>
                <a:off x="8188200" y="3724681"/>
                <a:ext cx="491480" cy="2895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BA4B51-5781-7A44-BA7F-91BE25C7B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200" y="3724681"/>
                <a:ext cx="491480" cy="2895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7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813000" y="1777208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13001" y="3927968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404947" y="2441095"/>
            <a:ext cx="396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04947" y="4641199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408343" y="3139088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09979" y="2847056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468174" y="1399992"/>
            <a:ext cx="9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2018740" y="1777209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018740" y="3136132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012447" y="3558397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018740" y="4219999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063518" y="2366973"/>
            <a:ext cx="1075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439038" y="3584857"/>
            <a:ext cx="3914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614083" y="2846144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614083" y="4208936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598429" y="2411562"/>
            <a:ext cx="1072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4155" y="3520792"/>
            <a:ext cx="74732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one-hot</a:t>
            </a:r>
          </a:p>
          <a:p>
            <a:r>
              <a:rPr lang="en-US" sz="1350" dirty="0"/>
              <a:t>vector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939036" y="3520791"/>
            <a:ext cx="74732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one-hot</a:t>
            </a:r>
          </a:p>
          <a:p>
            <a:r>
              <a:rPr lang="en-US" sz="1350" dirty="0"/>
              <a:t>vector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-71218" y="1881601"/>
            <a:ext cx="1981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Index of cat in vocabulary</a:t>
            </a:r>
          </a:p>
        </p:txBody>
      </p:sp>
    </p:spTree>
    <p:extLst>
      <p:ext uri="{BB962C8B-B14F-4D97-AF65-F5344CB8AC3E}">
        <p14:creationId xmlns:p14="http://schemas.microsoft.com/office/powerpoint/2010/main" val="274692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838114" y="1789805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38115" y="3940564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430062" y="2453691"/>
            <a:ext cx="396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30061" y="4653796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433457" y="3151684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35093" y="2859653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493289" y="1412588"/>
            <a:ext cx="9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2043855" y="1789805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043854" y="3148728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037562" y="3570993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043854" y="4232595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088632" y="2379569"/>
            <a:ext cx="1075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464152" y="3597454"/>
            <a:ext cx="3914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639197" y="2858740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639197" y="4221532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623544" y="2424158"/>
            <a:ext cx="1072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249594" y="2451367"/>
                <a:ext cx="9064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594" y="2451367"/>
                <a:ext cx="906402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2270889" y="4384725"/>
                <a:ext cx="9064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889" y="4384725"/>
                <a:ext cx="906402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1198629" y="332999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198629" y="545618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256683" y="4359966"/>
            <a:ext cx="619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84219" y="3469545"/>
                <a:ext cx="101111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19" y="3469545"/>
                <a:ext cx="1011111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7356959" y="4408603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368056" y="5456182"/>
            <a:ext cx="24352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 will be the size of word vector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677804" y="1106081"/>
            <a:ext cx="19681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We must learn W and W</a:t>
            </a:r>
            <a:r>
              <a:rPr lang="en-US" sz="1350" baseline="30000" dirty="0">
                <a:solidFill>
                  <a:srgbClr val="FF0000"/>
                </a:solidFill>
              </a:rPr>
              <a:t>’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3" name="Straight Arrow Connector 2"/>
          <p:cNvCxnSpPr>
            <a:stCxn id="81" idx="2"/>
            <a:endCxn id="71" idx="3"/>
          </p:cNvCxnSpPr>
          <p:nvPr/>
        </p:nvCxnSpPr>
        <p:spPr>
          <a:xfrm flipH="1">
            <a:off x="3155996" y="1406163"/>
            <a:ext cx="1505860" cy="1252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1" idx="2"/>
            <a:endCxn id="78" idx="0"/>
          </p:cNvCxnSpPr>
          <p:nvPr/>
        </p:nvCxnSpPr>
        <p:spPr>
          <a:xfrm>
            <a:off x="4661856" y="1406163"/>
            <a:ext cx="1427919" cy="20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84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836685" y="1781204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36686" y="3931964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428632" y="2445091"/>
            <a:ext cx="3951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cat</a:t>
            </a:r>
            <a:endParaRPr lang="en-US" sz="1350" dirty="0"/>
          </a:p>
        </p:txBody>
      </p:sp>
      <p:sp>
        <p:nvSpPr>
          <p:cNvPr id="33" name="TextBox 32"/>
          <p:cNvSpPr txBox="1"/>
          <p:nvPr/>
        </p:nvSpPr>
        <p:spPr>
          <a:xfrm>
            <a:off x="1428632" y="4645195"/>
            <a:ext cx="3771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on</a:t>
            </a:r>
            <a:endParaRPr lang="en-US" sz="1350" dirty="0"/>
          </a:p>
        </p:txBody>
      </p:sp>
      <p:grpSp>
        <p:nvGrpSpPr>
          <p:cNvPr id="46" name="Group 45"/>
          <p:cNvGrpSpPr/>
          <p:nvPr/>
        </p:nvGrpSpPr>
        <p:grpSpPr>
          <a:xfrm>
            <a:off x="4433456" y="3143084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35092" y="2851052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491859" y="1403988"/>
            <a:ext cx="9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2043854" y="1781205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043854" y="3140128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037561" y="3562393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043854" y="4223995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081434" y="4582242"/>
            <a:ext cx="1075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464151" y="3588853"/>
            <a:ext cx="3914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639196" y="2850140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639196" y="4212932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623543" y="2415558"/>
            <a:ext cx="1072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197200" y="3321391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197200" y="5447581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271741" y="4845890"/>
            <a:ext cx="619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56958" y="4400003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 rot="1413182">
                <a:off x="2030402" y="2789620"/>
                <a:ext cx="2504916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3182">
                <a:off x="2030402" y="2789620"/>
                <a:ext cx="2504916" cy="4220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 rot="19631347">
                <a:off x="2133570" y="4232326"/>
                <a:ext cx="2356479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31347">
                <a:off x="2133570" y="4232326"/>
                <a:ext cx="2356479" cy="422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3921245" y="3579316"/>
            <a:ext cx="271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4573989" y="3476420"/>
                <a:ext cx="1340559" cy="468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𝑐𝑎𝑡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989" y="3476420"/>
                <a:ext cx="1340559" cy="4683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536924" y="1255867"/>
          <a:ext cx="2468880" cy="1234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3241636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4278168359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77520012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058570661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635929464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06092754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4893750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86523009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0471206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79722658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4826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6.1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6080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11445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8235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9996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5053939" y="1734834"/>
                <a:ext cx="34657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939" y="1734834"/>
                <a:ext cx="346570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Group 158"/>
          <p:cNvGrpSpPr/>
          <p:nvPr/>
        </p:nvGrpSpPr>
        <p:grpSpPr>
          <a:xfrm>
            <a:off x="5404082" y="1253174"/>
            <a:ext cx="205740" cy="1783080"/>
            <a:chOff x="1800225" y="419100"/>
            <a:chExt cx="182880" cy="1828800"/>
          </a:xfrm>
        </p:grpSpPr>
        <p:sp>
          <p:nvSpPr>
            <p:cNvPr id="160" name="Rectangle 159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/>
              <p:cNvSpPr txBox="1"/>
              <p:nvPr/>
            </p:nvSpPr>
            <p:spPr>
              <a:xfrm>
                <a:off x="3364441" y="843212"/>
                <a:ext cx="3335272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              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41" y="843212"/>
                <a:ext cx="3335272" cy="422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114243" y="1257515"/>
          <a:ext cx="246888" cy="1234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515912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43869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4459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6361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8155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53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5706094" y="1744978"/>
                <a:ext cx="35298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94" y="1744978"/>
                <a:ext cx="352982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41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70" grpId="0"/>
      <p:bldP spid="17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836685" y="1781204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36686" y="3931964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428632" y="2445091"/>
            <a:ext cx="3951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cat</a:t>
            </a:r>
            <a:endParaRPr lang="en-US" sz="1350" dirty="0"/>
          </a:p>
        </p:txBody>
      </p:sp>
      <p:sp>
        <p:nvSpPr>
          <p:cNvPr id="33" name="TextBox 32"/>
          <p:cNvSpPr txBox="1"/>
          <p:nvPr/>
        </p:nvSpPr>
        <p:spPr>
          <a:xfrm>
            <a:off x="1428632" y="4645195"/>
            <a:ext cx="3771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on</a:t>
            </a:r>
            <a:endParaRPr lang="en-US" sz="1350" dirty="0"/>
          </a:p>
        </p:txBody>
      </p:sp>
      <p:grpSp>
        <p:nvGrpSpPr>
          <p:cNvPr id="46" name="Group 45"/>
          <p:cNvGrpSpPr/>
          <p:nvPr/>
        </p:nvGrpSpPr>
        <p:grpSpPr>
          <a:xfrm>
            <a:off x="4433456" y="3143084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35092" y="2851052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491859" y="1403988"/>
            <a:ext cx="9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2043854" y="1781205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043854" y="3140128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037561" y="3562393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043854" y="4223995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081434" y="4582242"/>
            <a:ext cx="1075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464151" y="3588853"/>
            <a:ext cx="3914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639196" y="2850140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639196" y="4212932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623543" y="2415558"/>
            <a:ext cx="1072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197200" y="3321391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197200" y="5447581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271741" y="4845890"/>
            <a:ext cx="619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56958" y="4400003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 rot="1413182">
                <a:off x="2030402" y="2789620"/>
                <a:ext cx="2504916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3182">
                <a:off x="2030402" y="2789620"/>
                <a:ext cx="2504916" cy="4220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 rot="19631347">
                <a:off x="2133570" y="4232326"/>
                <a:ext cx="2356479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31347">
                <a:off x="2133570" y="4232326"/>
                <a:ext cx="2356479" cy="422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3921245" y="3579316"/>
            <a:ext cx="271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4573989" y="3476420"/>
                <a:ext cx="1340559" cy="468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𝑐𝑎𝑡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989" y="3476420"/>
                <a:ext cx="1340559" cy="4683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536924" y="1255867"/>
          <a:ext cx="2468880" cy="1234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3241636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4278168359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77520012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058570661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635929464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06092754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4893750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86523009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0471206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79722658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1.6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4826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1.4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6.1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6080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11445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8235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2.7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9996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5053939" y="1734834"/>
                <a:ext cx="34657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939" y="1734834"/>
                <a:ext cx="346570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Group 158"/>
          <p:cNvGrpSpPr/>
          <p:nvPr/>
        </p:nvGrpSpPr>
        <p:grpSpPr>
          <a:xfrm>
            <a:off x="5404082" y="1253174"/>
            <a:ext cx="205740" cy="1783080"/>
            <a:chOff x="1800225" y="419100"/>
            <a:chExt cx="182880" cy="1828800"/>
          </a:xfrm>
        </p:grpSpPr>
        <p:sp>
          <p:nvSpPr>
            <p:cNvPr id="160" name="Rectangle 159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/>
              <p:cNvSpPr txBox="1"/>
              <p:nvPr/>
            </p:nvSpPr>
            <p:spPr>
              <a:xfrm>
                <a:off x="3364441" y="843212"/>
                <a:ext cx="3186834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              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41" y="843212"/>
                <a:ext cx="3186834" cy="422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114243" y="1257515"/>
          <a:ext cx="246888" cy="1234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515912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43869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4459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6361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8155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53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5706094" y="1744978"/>
                <a:ext cx="35298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94" y="1744978"/>
                <a:ext cx="352982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8E4E-C93C-EB4C-B113-850E4032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Term-document count matrices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BEC69-D32D-5843-A48C-C30BCB0FC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Consider the number of occurrences of a term in a document: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Each document is a count vector in </a:t>
            </a:r>
            <a:r>
              <a:rPr lang="en-US" altLang="en-US" dirty="0" err="1">
                <a:latin typeface="Lucida Sans Unicode" panose="020B0602030504020204" pitchFamily="34" charset="0"/>
                <a:ea typeface="ＭＳ Ｐゴシック" panose="020B0600070205080204" pitchFamily="34" charset="-128"/>
                <a:cs typeface="Lucida Sans Unicode" panose="020B0602030504020204" pitchFamily="34" charset="0"/>
              </a:rPr>
              <a:t>ℕ</a:t>
            </a:r>
            <a:r>
              <a:rPr lang="en-US" altLang="en-US" baseline="30000" dirty="0" err="1">
                <a:ea typeface="ＭＳ Ｐゴシック" panose="020B0600070205080204" pitchFamily="34" charset="-128"/>
              </a:rPr>
              <a:t>v</a:t>
            </a:r>
            <a:r>
              <a:rPr lang="en-US" altLang="en-US" dirty="0">
                <a:ea typeface="ＭＳ Ｐゴシック" panose="020B0600070205080204" pitchFamily="34" charset="-128"/>
              </a:rPr>
              <a:t>: a column below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6F183-390B-7E46-AFD3-AAB2287B4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90973-A3FF-1C44-9DFF-861FC86E5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F4B2106E-1AD4-6D46-B783-21A4BFD111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" y="3765550"/>
          <a:ext cx="8932863" cy="271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Worksheet" r:id="rId3" imgW="9804400" imgH="2933700" progId="Excel.Sheet.8">
                  <p:embed/>
                </p:oleObj>
              </mc:Choice>
              <mc:Fallback>
                <p:oleObj name="Worksheet" r:id="rId3" imgW="9804400" imgH="2933700" progId="Excel.Sheet.8">
                  <p:embed/>
                  <p:pic>
                    <p:nvPicPr>
                      <p:cNvPr id="6" name="Object 2">
                        <a:extLst>
                          <a:ext uri="{FF2B5EF4-FFF2-40B4-BE49-F238E27FC236}">
                            <a16:creationId xmlns:a16="http://schemas.microsoft.com/office/drawing/2014/main" id="{F4B2106E-1AD4-6D46-B783-21A4BFD111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3765550"/>
                        <a:ext cx="8932863" cy="271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8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412230" y="1789805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12231" y="3940564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004178" y="2453691"/>
            <a:ext cx="396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04177" y="4653796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007573" y="3151684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609209" y="2859653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067405" y="1412588"/>
            <a:ext cx="9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1617971" y="1789805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1617970" y="3148728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611678" y="3570993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617970" y="4232595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662748" y="2379569"/>
            <a:ext cx="1075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6537223" y="4719314"/>
                <a:ext cx="54245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sat</m:t>
                        </m:r>
                      </m:sub>
                    </m:sSub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223" y="4719314"/>
                <a:ext cx="542456" cy="300082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/>
          <p:cNvCxnSpPr/>
          <p:nvPr/>
        </p:nvCxnSpPr>
        <p:spPr>
          <a:xfrm flipV="1">
            <a:off x="4213313" y="2858740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213313" y="4221532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052351" y="2412643"/>
            <a:ext cx="1072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1823710" y="2451367"/>
                <a:ext cx="9064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710" y="2451367"/>
                <a:ext cx="906402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1845005" y="4384725"/>
                <a:ext cx="9064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05" y="4384725"/>
                <a:ext cx="906402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772745" y="332999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72745" y="545618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830797" y="4594160"/>
            <a:ext cx="619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4505412" y="3455545"/>
                <a:ext cx="173861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̃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412" y="3455545"/>
                <a:ext cx="1738616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6474226" y="5036235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942172" y="5456182"/>
            <a:ext cx="24352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 will be the size of word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955526" y="4241513"/>
                <a:ext cx="322781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526" y="4241513"/>
                <a:ext cx="322781" cy="300082"/>
              </a:xfrm>
              <a:prstGeom prst="rect">
                <a:avLst/>
              </a:prstGeom>
              <a:blipFill>
                <a:blip r:embed="rId6"/>
                <a:stretch>
                  <a:fillRect r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712079" y="3402022"/>
                <a:ext cx="220849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079" y="3402022"/>
                <a:ext cx="2208495" cy="415498"/>
              </a:xfrm>
              <a:prstGeom prst="rect">
                <a:avLst/>
              </a:prstGeom>
              <a:blipFill>
                <a:blip r:embed="rId7"/>
                <a:stretch>
                  <a:fillRect t="-441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9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838114" y="1789805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38115" y="3940564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430062" y="2453691"/>
            <a:ext cx="396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30061" y="4653796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433457" y="3151684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35093" y="2859653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493289" y="1412588"/>
            <a:ext cx="9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2043855" y="1789805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043854" y="3148728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037562" y="3570993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043854" y="4232595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088632" y="2379569"/>
            <a:ext cx="1075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6963107" y="4719314"/>
                <a:ext cx="54245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sat</m:t>
                        </m:r>
                      </m:sub>
                    </m:sSub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107" y="4719314"/>
                <a:ext cx="542456" cy="300082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/>
          <p:cNvCxnSpPr/>
          <p:nvPr/>
        </p:nvCxnSpPr>
        <p:spPr>
          <a:xfrm flipV="1">
            <a:off x="4639197" y="2858740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639197" y="4221532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623544" y="2424158"/>
            <a:ext cx="1072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249594" y="2451367"/>
                <a:ext cx="9064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594" y="2451367"/>
                <a:ext cx="906402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2270889" y="4384725"/>
                <a:ext cx="9064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889" y="4384725"/>
                <a:ext cx="906402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1198629" y="332999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198629" y="545618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256681" y="4594160"/>
            <a:ext cx="619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4931296" y="3455545"/>
                <a:ext cx="2159886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̃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96" y="3455545"/>
                <a:ext cx="2159886" cy="738664"/>
              </a:xfrm>
              <a:prstGeom prst="rect">
                <a:avLst/>
              </a:prstGeom>
              <a:blipFill>
                <a:blip r:embed="rId5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6900110" y="5036235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368056" y="5456182"/>
            <a:ext cx="24352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 will be the size of word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381410" y="4241513"/>
                <a:ext cx="322781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410" y="4241513"/>
                <a:ext cx="322781" cy="300082"/>
              </a:xfrm>
              <a:prstGeom prst="rect">
                <a:avLst/>
              </a:prstGeom>
              <a:blipFill>
                <a:blip r:embed="rId6"/>
                <a:stretch>
                  <a:fillRect r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" name="Table 80"/>
          <p:cNvGraphicFramePr>
            <a:graphicFrameLocks noGrp="1"/>
          </p:cNvGraphicFramePr>
          <p:nvPr/>
        </p:nvGraphicFramePr>
        <p:xfrm>
          <a:off x="8135165" y="2858741"/>
          <a:ext cx="246888" cy="2468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515912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43869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4459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6361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8155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5309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9931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42787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0.7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25921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3288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1323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8135165" y="5446645"/>
                <a:ext cx="36074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165" y="5446645"/>
                <a:ext cx="360740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623543" y="1841407"/>
                <a:ext cx="241938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rgbClr val="FF0000"/>
                    </a:solidFill>
                  </a:rPr>
                  <a:t>We would prefer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35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43" y="1841407"/>
                <a:ext cx="2419380" cy="300082"/>
              </a:xfrm>
              <a:prstGeom prst="rect">
                <a:avLst/>
              </a:prstGeom>
              <a:blipFill>
                <a:blip r:embed="rId8"/>
                <a:stretch>
                  <a:fillRect l="-758"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302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836685" y="1781204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36686" y="3931964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428632" y="2445091"/>
            <a:ext cx="3951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cat</a:t>
            </a:r>
            <a:endParaRPr lang="en-US" sz="1350" dirty="0"/>
          </a:p>
        </p:txBody>
      </p:sp>
      <p:sp>
        <p:nvSpPr>
          <p:cNvPr id="33" name="TextBox 32"/>
          <p:cNvSpPr txBox="1"/>
          <p:nvPr/>
        </p:nvSpPr>
        <p:spPr>
          <a:xfrm>
            <a:off x="1428632" y="4645195"/>
            <a:ext cx="3771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on</a:t>
            </a:r>
            <a:endParaRPr lang="en-US" sz="1350" dirty="0"/>
          </a:p>
        </p:txBody>
      </p:sp>
      <p:grpSp>
        <p:nvGrpSpPr>
          <p:cNvPr id="46" name="Group 45"/>
          <p:cNvGrpSpPr/>
          <p:nvPr/>
        </p:nvGrpSpPr>
        <p:grpSpPr>
          <a:xfrm>
            <a:off x="4433456" y="3143084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35092" y="2851052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491859" y="1403988"/>
            <a:ext cx="9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2043854" y="1781205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043854" y="3140128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037561" y="3562393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043854" y="4223995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081434" y="4582242"/>
            <a:ext cx="1075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464151" y="3588853"/>
            <a:ext cx="3914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639196" y="2850140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639196" y="4212932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623543" y="2415558"/>
            <a:ext cx="1072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197200" y="3321391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197200" y="5447581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271741" y="4845890"/>
            <a:ext cx="619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56958" y="4400003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2053870" y="2801162"/>
                <a:ext cx="906402" cy="450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</m:sSubSup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870" y="2801162"/>
                <a:ext cx="906402" cy="450444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2157431" y="4243868"/>
                <a:ext cx="906402" cy="450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</m:sSubSup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431" y="4243868"/>
                <a:ext cx="906402" cy="450444"/>
              </a:xfrm>
              <a:prstGeom prst="rect">
                <a:avLst/>
              </a:prstGeom>
              <a:blipFill>
                <a:blip r:embed="rId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536924" y="1255867"/>
          <a:ext cx="2468880" cy="1234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3241636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4278168359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77520012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058570661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635929464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06092754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4893750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86523009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0471206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79722658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4826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6.1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6080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11445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8235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9996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/>
              <p:cNvSpPr txBox="1"/>
              <p:nvPr/>
            </p:nvSpPr>
            <p:spPr>
              <a:xfrm>
                <a:off x="3364441" y="843212"/>
                <a:ext cx="906402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41" y="843212"/>
                <a:ext cx="906402" cy="422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/>
          <p:cNvSpPr txBox="1"/>
          <p:nvPr/>
        </p:nvSpPr>
        <p:spPr>
          <a:xfrm>
            <a:off x="5624801" y="1314183"/>
            <a:ext cx="17791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Contain word’s vectors</a:t>
            </a:r>
          </a:p>
        </p:txBody>
      </p:sp>
      <p:cxnSp>
        <p:nvCxnSpPr>
          <p:cNvPr id="6" name="Straight Arrow Connector 5"/>
          <p:cNvCxnSpPr>
            <a:stCxn id="81" idx="1"/>
            <a:endCxn id="2" idx="3"/>
          </p:cNvCxnSpPr>
          <p:nvPr/>
        </p:nvCxnSpPr>
        <p:spPr>
          <a:xfrm flipH="1">
            <a:off x="5005804" y="1464224"/>
            <a:ext cx="618997" cy="40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5630643" y="3421906"/>
                <a:ext cx="9064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643" y="3421906"/>
                <a:ext cx="906402" cy="415498"/>
              </a:xfrm>
              <a:prstGeom prst="rect">
                <a:avLst/>
              </a:prstGeom>
              <a:blipFill>
                <a:blip r:embed="rId6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491859" y="5898887"/>
            <a:ext cx="6463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can consider either W or W’ as the word’s representation. Or even take the average.</a:t>
            </a:r>
          </a:p>
        </p:txBody>
      </p:sp>
    </p:spTree>
    <p:extLst>
      <p:ext uri="{BB962C8B-B14F-4D97-AF65-F5344CB8AC3E}">
        <p14:creationId xmlns:p14="http://schemas.microsoft.com/office/powerpoint/2010/main" val="83179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FB4F3-3F3E-7E41-BACD-4ED9B87B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Skip-gram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2BC8C9-7AE6-AE4E-93CA-37CDDB77B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TW" dirty="0"/>
              <a:t>Predict context words by the current word</a:t>
            </a:r>
          </a:p>
          <a:p>
            <a:r>
              <a:rPr lang="en-US" dirty="0"/>
              <a:t>Or more precisely, if there are </a:t>
            </a:r>
            <a:r>
              <a:rPr lang="en-US" i="1" dirty="0"/>
              <a:t>k</a:t>
            </a:r>
            <a:r>
              <a:rPr lang="en-US" dirty="0"/>
              <a:t> context words, we predict </a:t>
            </a:r>
            <a:r>
              <a:rPr lang="en-US" b="1" i="1" u="sng" dirty="0"/>
              <a:t>one</a:t>
            </a:r>
            <a:r>
              <a:rPr lang="en-US" dirty="0"/>
              <a:t> context word based on the current word for </a:t>
            </a:r>
            <a:r>
              <a:rPr lang="en-US" i="1" dirty="0"/>
              <a:t>k</a:t>
            </a:r>
            <a:r>
              <a:rPr lang="en-US" dirty="0"/>
              <a:t> times</a:t>
            </a:r>
          </a:p>
          <a:p>
            <a:r>
              <a:rPr lang="en-TW" dirty="0"/>
              <a:t>E.g., “this is a wonderful day”, window size=1</a:t>
            </a:r>
          </a:p>
          <a:p>
            <a:pPr lvl="1"/>
            <a:r>
              <a:rPr lang="en-TW" dirty="0"/>
              <a:t>When current word is “is”, the context words are “this” and “a”</a:t>
            </a:r>
          </a:p>
          <a:p>
            <a:pPr lvl="2"/>
            <a:r>
              <a:rPr lang="en-TW" dirty="0"/>
              <a:t>Use “is” to predict “this”</a:t>
            </a:r>
          </a:p>
          <a:p>
            <a:pPr lvl="2"/>
            <a:r>
              <a:rPr lang="en-TW" dirty="0"/>
              <a:t>Use “is” to predict “a”</a:t>
            </a:r>
          </a:p>
          <a:p>
            <a:pPr lvl="1"/>
            <a:r>
              <a:rPr lang="en-TW" dirty="0"/>
              <a:t>When the current word is “wonderful”, the context words are “a” and “day”</a:t>
            </a:r>
          </a:p>
          <a:p>
            <a:pPr lvl="2"/>
            <a:r>
              <a:rPr lang="en-TW" dirty="0"/>
              <a:t>Use “wonderful” to predict “a”</a:t>
            </a:r>
          </a:p>
          <a:p>
            <a:pPr lvl="2"/>
            <a:r>
              <a:rPr lang="en-TW" dirty="0"/>
              <a:t>Use “wonderful” to predict “day”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96FF9-C10E-7344-B4F6-EDAC45726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0C4ED-AB70-9E4B-A114-B2BD46A54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5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A00092-0264-C046-92B6-C17BEC44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26318A9-7C21-D345-A746-C6A563CFC0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496" y="1600200"/>
            <a:ext cx="3933523" cy="45259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9683A-AFF0-E449-9EB9-FFEF0F489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E941C-7C13-1541-BD99-1C08C556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6DC9F6-102F-FB41-9FC7-1180F0735D1C}"/>
                  </a:ext>
                </a:extLst>
              </p:cNvPr>
              <p:cNvSpPr txBox="1"/>
              <p:nvPr/>
            </p:nvSpPr>
            <p:spPr>
              <a:xfrm>
                <a:off x="8145062" y="2202874"/>
                <a:ext cx="680956" cy="2895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6DC9F6-102F-FB41-9FC7-1180F0735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062" y="2202874"/>
                <a:ext cx="680956" cy="289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1F3C94-ABDF-414E-9678-F44683CBAB02}"/>
                  </a:ext>
                </a:extLst>
              </p:cNvPr>
              <p:cNvSpPr txBox="1"/>
              <p:nvPr/>
            </p:nvSpPr>
            <p:spPr>
              <a:xfrm>
                <a:off x="8143082" y="3554682"/>
                <a:ext cx="828432" cy="2895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1F3C94-ABDF-414E-9678-F44683CBA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2" y="3554682"/>
                <a:ext cx="828432" cy="2895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80A4B5-BB9A-244E-A0A3-CFACA4461CA8}"/>
                  </a:ext>
                </a:extLst>
              </p:cNvPr>
              <p:cNvSpPr txBox="1"/>
              <p:nvPr/>
            </p:nvSpPr>
            <p:spPr>
              <a:xfrm>
                <a:off x="8139594" y="5184065"/>
                <a:ext cx="680956" cy="2895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80A4B5-BB9A-244E-A0A3-CFACA4461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594" y="5184065"/>
                <a:ext cx="680956" cy="2895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30E281-9DDA-5F4E-9528-60841DB3A5BE}"/>
                  </a:ext>
                </a:extLst>
              </p:cNvPr>
              <p:cNvSpPr txBox="1"/>
              <p:nvPr/>
            </p:nvSpPr>
            <p:spPr>
              <a:xfrm>
                <a:off x="5492493" y="3594052"/>
                <a:ext cx="491480" cy="2895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30E281-9DDA-5F4E-9528-60841DB3A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493" y="3594052"/>
                <a:ext cx="491480" cy="2895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E0C0993-D04C-464C-9ED8-0CA9B5BB667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-23164" y="1600200"/>
                <a:ext cx="5504368" cy="493122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000" dirty="0"/>
                  <a:t>For each (target, context) pair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/>
                  <a:t>, we want: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sup>
                      </m:sSup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/>
              </a:p>
              <a:p>
                <a:r>
                  <a:rPr lang="en-US" sz="2000" dirty="0"/>
                  <a:t>Objective: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=0,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=0,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=0,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  <m:r>
                                                        <a:rPr lang="en-US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US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  <m:sup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d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b="0" i="0" smtClean="0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bSup>
                                              <m:sSup>
                                                <m:sSupPr>
                                                  <m:ctrlP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den>
                              </m:f>
                            </m:e>
                          </m:nary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sty m:val="p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𝑚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sup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  <m:sup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E0C0993-D04C-464C-9ED8-0CA9B5BB66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-23164" y="1600200"/>
                <a:ext cx="5504368" cy="4931229"/>
              </a:xfrm>
              <a:blipFill>
                <a:blip r:embed="rId7"/>
                <a:stretch>
                  <a:fillRect l="-691" t="-257" b="-22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046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B4E95-E38E-E342-BF46-BA04ED494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F7D68E-2A7F-954B-B563-D34F92CF51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the objective function, summing over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is a huge cost</a:t>
                </a:r>
              </a:p>
              <a:p>
                <a:pPr lvl="1"/>
                <a:r>
                  <a:rPr lang="en-US" dirty="0"/>
                  <a:t>Every update and every objective function evaluation take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Can we approximate the term? </a:t>
                </a:r>
                <a:r>
                  <a:rPr lang="en-US" dirty="0">
                    <a:sym typeface="Wingdings" pitchFamily="2" charset="2"/>
                  </a:rPr>
                  <a:t> </a:t>
                </a:r>
                <a:r>
                  <a:rPr lang="en-US" dirty="0"/>
                  <a:t>Negative sampling!</a:t>
                </a:r>
              </a:p>
              <a:p>
                <a:pPr lvl="1"/>
                <a:r>
                  <a:rPr lang="en-US" dirty="0"/>
                  <a:t>“Sample” negative examples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, whose probability matches the ordering of the frequency of the vocabulary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F7D68E-2A7F-954B-B563-D34F92CF51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r="-1235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76CAF-C86B-1B46-A950-A3ECAFF6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AA4C-71A9-467D-A14E-560DE185FB47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82FDB-BC44-5543-9997-D464EC1FA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9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81AFB-0896-134B-987D-2EF811D4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Turning prediction function of skip gram into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7782E-F03D-7643-B340-8002726FD6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Positive instances: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pairs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word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a context word</a:t>
                </a:r>
              </a:p>
              <a:p>
                <a:r>
                  <a:rPr lang="en-US" dirty="0"/>
                  <a:t>Negative instances: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from negative sampling</a:t>
                </a:r>
              </a:p>
              <a:p>
                <a:r>
                  <a:rPr lang="en-US" dirty="0"/>
                  <a:t>Training: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US" dirty="0"/>
                  <a:t> such that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dirty="0"/>
                  <a:t>, and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7782E-F03D-7643-B340-8002726FD6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3F79F-7993-6A42-824E-B90FF9A42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6A4F8-B635-0A4A-8CCD-1507898BF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4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4A5C-940F-D14C-9DA8-6A65DE20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may apply similar concept to other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93A52-4E7C-9D4F-BE21-6D7D83211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long as you can identify the “relevant object pairs”, it is possible to apply similar concept (X2vec) to your domain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2F849-8E11-844B-A57D-1A35C175C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6B0C2-700D-974F-B657-2AAB8961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4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FED9-7FC6-364D-93BC-1BCC4B10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Prod2Vec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9A12-F6EC-D143-B63F-11551467A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recommendation algorithm for a e-commerce website based on clickstream</a:t>
            </a:r>
          </a:p>
          <a:p>
            <a:r>
              <a:rPr lang="en-US" dirty="0"/>
              <a:t>Generate the embedding for the products and make recommendations based on the distance between product embeddings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50FD7-3035-C24B-921C-2962F36FE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DB98E8-B317-1A4E-B56D-205404A6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6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7964-F306-394F-8470-D8D8B4A47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Node2Vec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E0A18-BC2C-3241-82E7-A11A20C06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node embeddings for the nodes in a graph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84337-0518-2F48-8E74-7D449CF63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D6224-0903-4D44-A7FE-B1E737FD9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98FAE-58F8-614D-9089-FE5391469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Bag of words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A7437-983F-0149-9967-3CE5CD448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Vector representation doesn’t consider the ordering of words in a document</a:t>
            </a:r>
          </a:p>
          <a:p>
            <a:r>
              <a:rPr lang="en-US" altLang="en-US" i="1" dirty="0">
                <a:solidFill>
                  <a:srgbClr val="357E69"/>
                </a:solidFill>
                <a:ea typeface="ＭＳ Ｐゴシック" panose="020B0600070205080204" pitchFamily="34" charset="-128"/>
              </a:rPr>
              <a:t>John is quicker than Mary</a:t>
            </a: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solidFill>
                  <a:srgbClr val="357E69"/>
                </a:solidFill>
                <a:ea typeface="ＭＳ Ｐゴシック" panose="020B0600070205080204" pitchFamily="34" charset="-128"/>
              </a:rPr>
              <a:t>Mary is quicker than John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have the same vectors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This is called the </a:t>
            </a:r>
            <a:r>
              <a:rPr lang="en-US" altLang="en-US" u="sng" dirty="0">
                <a:ea typeface="ＭＳ Ｐゴシック" panose="020B0600070205080204" pitchFamily="34" charset="-128"/>
              </a:rPr>
              <a:t>bag of words</a:t>
            </a:r>
            <a:r>
              <a:rPr lang="en-US" altLang="en-US" dirty="0">
                <a:ea typeface="ＭＳ Ｐゴシック" panose="020B0600070205080204" pitchFamily="34" charset="-128"/>
              </a:rPr>
              <a:t> model.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1FC19-9BD1-3747-BB8A-4B85B5010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6D714-4AD1-714F-9081-0A25BC70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0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B47AC-EF08-9144-8872-DA6F4BB28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Behavior2Vec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0B105-8A53-754F-9D04-2D73127D3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On a e-commerce website, “viewing” a product </a:t>
            </a:r>
            <a:r>
              <a:rPr lang="en-US" i="1" dirty="0"/>
              <a:t>X</a:t>
            </a:r>
            <a:r>
              <a:rPr lang="en-US" dirty="0"/>
              <a:t> and “purchasing” a product </a:t>
            </a:r>
            <a:r>
              <a:rPr lang="en-US" i="1" dirty="0"/>
              <a:t>X</a:t>
            </a:r>
            <a:r>
              <a:rPr lang="en-US" dirty="0"/>
              <a:t> are very different behaviors</a:t>
            </a:r>
          </a:p>
          <a:p>
            <a:r>
              <a:rPr lang="en-US" dirty="0"/>
              <a:t>Instead of generating embedding for products, we generate two embeddings for each product</a:t>
            </a:r>
          </a:p>
          <a:p>
            <a:pPr lvl="1"/>
            <a:r>
              <a:rPr lang="en-US" dirty="0"/>
              <a:t>Embedding of “buying” a product</a:t>
            </a:r>
          </a:p>
          <a:p>
            <a:pPr lvl="1"/>
            <a:r>
              <a:rPr lang="en-US" dirty="0"/>
              <a:t>Embedding of “viewing” a product</a:t>
            </a:r>
          </a:p>
          <a:p>
            <a:r>
              <a:rPr lang="en-US" dirty="0"/>
              <a:t>Use different embeddings in different scenarios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E65AD-0567-774F-B795-279355D37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BAEEE-E493-8741-9BC1-AC981617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4BF87-DF31-A14D-AD1E-FD62C8B4A28E}"/>
              </a:ext>
            </a:extLst>
          </p:cNvPr>
          <p:cNvSpPr/>
          <p:nvPr/>
        </p:nvSpPr>
        <p:spPr>
          <a:xfrm>
            <a:off x="443346" y="5781832"/>
            <a:ext cx="86887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TW" sz="1400" dirty="0"/>
              <a:t>Behavior2Vec: Generating Distributed Representations of Users' Behaviors on Products for Recommender Systems Hung-Hsuan Chen TKDD ACM Transactions on Knowledge Discovery from Data 12(4), 2018</a:t>
            </a:r>
          </a:p>
        </p:txBody>
      </p:sp>
    </p:spTree>
    <p:extLst>
      <p:ext uri="{BB962C8B-B14F-4D97-AF65-F5344CB8AC3E}">
        <p14:creationId xmlns:p14="http://schemas.microsoft.com/office/powerpoint/2010/main" val="1760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0C931-0A30-984E-9FC7-CD5447F8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Previously, we use “one-hot-encoded” words as input for a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D4D13-4AA1-354E-AAF8-95E97D2A4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3B1C0-BAC6-364B-BB4E-BED657A04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6601E-D21E-C04B-981C-201CE3FB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DD79CC-9412-DF4F-8640-4BB3C024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97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6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71991-9E1E-BC42-AEB9-844E0248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we can use word embedding as the input for a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EB878-928C-DC43-A910-DB528812F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8E9D1-80B2-C34D-9FDF-371FB5B56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A6BF9-EE3F-7448-B331-5ECD5E1E5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1FA77-840D-3D47-AC06-E60D340BA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975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A9C909-E961-164E-9227-2A67A8B5C92F}"/>
              </a:ext>
            </a:extLst>
          </p:cNvPr>
          <p:cNvSpPr/>
          <p:nvPr/>
        </p:nvSpPr>
        <p:spPr>
          <a:xfrm>
            <a:off x="5807034" y="5165766"/>
            <a:ext cx="368135" cy="593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68B501-64C8-254A-88C2-3B2A94F87275}"/>
              </a:ext>
            </a:extLst>
          </p:cNvPr>
          <p:cNvSpPr/>
          <p:nvPr/>
        </p:nvSpPr>
        <p:spPr>
          <a:xfrm>
            <a:off x="6541325" y="5177641"/>
            <a:ext cx="368135" cy="593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2F8BD9-A091-BC4C-9B49-CEA76CACE41C}"/>
              </a:ext>
            </a:extLst>
          </p:cNvPr>
          <p:cNvSpPr/>
          <p:nvPr/>
        </p:nvSpPr>
        <p:spPr>
          <a:xfrm>
            <a:off x="7194467" y="5165765"/>
            <a:ext cx="368135" cy="593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0B2EBE-6C35-C342-AF95-EE574C470B2B}"/>
              </a:ext>
            </a:extLst>
          </p:cNvPr>
          <p:cNvSpPr/>
          <p:nvPr/>
        </p:nvSpPr>
        <p:spPr>
          <a:xfrm>
            <a:off x="7857505" y="5165764"/>
            <a:ext cx="368135" cy="593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F0B25C-0147-E740-8DB6-7AF1A40BCF27}"/>
              </a:ext>
            </a:extLst>
          </p:cNvPr>
          <p:cNvSpPr txBox="1"/>
          <p:nvPr/>
        </p:nvSpPr>
        <p:spPr>
          <a:xfrm>
            <a:off x="3835730" y="5087484"/>
            <a:ext cx="191588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</a:t>
            </a:r>
            <a:r>
              <a:rPr lang="en-US" b="1" dirty="0">
                <a:solidFill>
                  <a:srgbClr val="FF0000"/>
                </a:solidFill>
              </a:rPr>
              <a:t>Pretrained </a:t>
            </a:r>
            <a:r>
              <a:rPr lang="en-US" dirty="0"/>
              <a:t>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344034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1842-BA81-1748-9F14-D25DE5481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41DE4-B908-8A40-B937-7F16AB772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Word2Vec generates </a:t>
            </a:r>
            <a:r>
              <a:rPr lang="en-US" dirty="0"/>
              <a:t>dense vector (instead of one-hot encoded vector) for each word</a:t>
            </a:r>
          </a:p>
          <a:p>
            <a:r>
              <a:rPr lang="en-US" dirty="0"/>
              <a:t>Relationship between words may be captured by Word2Vec</a:t>
            </a:r>
          </a:p>
          <a:p>
            <a:r>
              <a:rPr lang="en-US" dirty="0"/>
              <a:t>Word embeddings are sometimes pre-trained and regarded as the input features to other tasks</a:t>
            </a:r>
          </a:p>
          <a:p>
            <a:r>
              <a:rPr lang="en-US" dirty="0"/>
              <a:t>We may apply similar concept to many fields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E5DDC-9FA3-8B4A-8676-F43BCBD5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ECAF-C995-EA4C-B680-7B6B62985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3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2136-FB95-5949-B523-77667B2F0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Term frequency </a:t>
            </a:r>
            <a:r>
              <a:rPr lang="en-US" altLang="en-US" dirty="0" err="1">
                <a:ea typeface="ＭＳ Ｐゴシック" panose="020B0600070205080204" pitchFamily="34" charset="-128"/>
              </a:rPr>
              <a:t>tf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F3523-3D70-0B40-ABE1-9DE6FCCCF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term frequency </a:t>
            </a:r>
            <a:r>
              <a:rPr lang="en-US" altLang="en-US" dirty="0" err="1">
                <a:ea typeface="ＭＳ Ｐゴシック" panose="020B0600070205080204" pitchFamily="34" charset="-128"/>
              </a:rPr>
              <a:t>tf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t,d</a:t>
            </a:r>
            <a:r>
              <a:rPr lang="en-US" altLang="en-US" dirty="0">
                <a:ea typeface="ＭＳ Ｐゴシック" panose="020B0600070205080204" pitchFamily="34" charset="-128"/>
              </a:rPr>
              <a:t> of term </a:t>
            </a:r>
            <a:r>
              <a:rPr lang="en-US" altLang="en-US" i="1" dirty="0">
                <a:ea typeface="ＭＳ Ｐゴシック" panose="020B0600070205080204" pitchFamily="34" charset="-128"/>
              </a:rPr>
              <a:t>t</a:t>
            </a:r>
            <a:r>
              <a:rPr lang="en-US" altLang="en-US" dirty="0">
                <a:ea typeface="ＭＳ Ｐゴシック" panose="020B0600070205080204" pitchFamily="34" charset="-128"/>
              </a:rPr>
              <a:t> in document 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 is defined as the number of times that </a:t>
            </a:r>
            <a:r>
              <a:rPr lang="en-US" altLang="en-US" i="1" dirty="0">
                <a:ea typeface="ＭＳ Ｐゴシック" panose="020B0600070205080204" pitchFamily="34" charset="-128"/>
              </a:rPr>
              <a:t>t </a:t>
            </a:r>
            <a:r>
              <a:rPr lang="en-US" altLang="en-US" dirty="0">
                <a:ea typeface="ＭＳ Ｐゴシック" panose="020B0600070205080204" pitchFamily="34" charset="-128"/>
              </a:rPr>
              <a:t>occurs in 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We want to use </a:t>
            </a:r>
            <a:r>
              <a:rPr lang="en-US" altLang="en-US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tf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when computing query-document match scores. But how?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Raw term frequency is not what we want: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document with 10 occurrences of the term is more relevant than a document with 1 occurrence of the term.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But not 10 times more relevant.</a:t>
            </a:r>
          </a:p>
          <a:p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Relevance does not increase proportionally with term frequency.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EBEAD-992D-2F4D-9FFE-4DD4E587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BB1A5-6F17-A147-9A84-D26650CA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3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6882-4C72-8C41-B6A8-517EAD9D8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Log-frequency weighting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EC9AC-0A42-F140-850C-0B767E1B3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log frequency weight of term t in d is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0 → 0, 1 → 1, 2 → 1.3, 10 → 2, 1000 → 4, etc.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Score for a document-query pair: sum over terms </a:t>
            </a:r>
            <a:r>
              <a:rPr lang="en-US" altLang="en-US" i="1" dirty="0">
                <a:ea typeface="ＭＳ Ｐゴシック" panose="020B0600070205080204" pitchFamily="34" charset="-128"/>
              </a:rPr>
              <a:t>t</a:t>
            </a:r>
            <a:r>
              <a:rPr lang="en-US" altLang="en-US" dirty="0">
                <a:ea typeface="ＭＳ Ｐゴシック" panose="020B0600070205080204" pitchFamily="34" charset="-128"/>
              </a:rPr>
              <a:t> in both </a:t>
            </a:r>
            <a:r>
              <a:rPr lang="en-US" altLang="en-US" i="1" dirty="0">
                <a:ea typeface="ＭＳ Ｐゴシック" panose="020B0600070205080204" pitchFamily="34" charset="-128"/>
              </a:rPr>
              <a:t>q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: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score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The score is 0 if none of the query terms is present in the document.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9B3B8-52C5-5E40-87A9-A31551702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FAF0A-559B-C64E-8513-5C861B872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7FF3E67C-8730-1845-8BCB-4D28EB4A84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4300" y="2057400"/>
          <a:ext cx="398303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Equation" r:id="rId3" imgW="48564800" imgH="10528300" progId="Equation.3">
                  <p:embed/>
                </p:oleObj>
              </mc:Choice>
              <mc:Fallback>
                <p:oleObj name="Equation" r:id="rId3" imgW="48564800" imgH="10528300" progId="Equation.3">
                  <p:embed/>
                  <p:pic>
                    <p:nvPicPr>
                      <p:cNvPr id="6" name="Object 2">
                        <a:extLst>
                          <a:ext uri="{FF2B5EF4-FFF2-40B4-BE49-F238E27FC236}">
                            <a16:creationId xmlns:a16="http://schemas.microsoft.com/office/drawing/2014/main" id="{7FF3E67C-8730-1845-8BCB-4D28EB4A84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4300" y="2057400"/>
                        <a:ext cx="3983038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4A25F19F-9059-264C-BA4E-55CE6E3915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4191000"/>
          <a:ext cx="3538538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Equation" r:id="rId5" imgW="31305500" imgH="6438900" progId="Equation.3">
                  <p:embed/>
                </p:oleObj>
              </mc:Choice>
              <mc:Fallback>
                <p:oleObj name="Equation" r:id="rId5" imgW="31305500" imgH="6438900" progId="Equation.3">
                  <p:embed/>
                  <p:pic>
                    <p:nvPicPr>
                      <p:cNvPr id="7" name="Object 3">
                        <a:extLst>
                          <a:ext uri="{FF2B5EF4-FFF2-40B4-BE49-F238E27FC236}">
                            <a16:creationId xmlns:a16="http://schemas.microsoft.com/office/drawing/2014/main" id="{4A25F19F-9059-264C-BA4E-55CE6E3915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191000"/>
                        <a:ext cx="3538538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998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49944-A6C2-6E45-8D79-2D0CE69D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Document frequency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57243-B14F-A542-84D5-A470E651E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Rare terms are more informative than frequent terms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Recall stop words</a:t>
            </a:r>
          </a:p>
          <a:p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Consider a term in the query that is rare in the collection (e.g., </a:t>
            </a:r>
            <a:r>
              <a:rPr lang="en-US" altLang="en-US" i="1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arachnocentric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 document containing this term is very likely to be relevant to the query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arachnocentric</a:t>
            </a:r>
            <a:endParaRPr lang="en-US" altLang="en-US" i="1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We want a high weight for rare terms like </a:t>
            </a:r>
            <a:r>
              <a:rPr lang="en-US" altLang="en-US" i="1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arachnocentric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We will use document frequency (</a:t>
            </a:r>
            <a:r>
              <a:rPr lang="en-US" altLang="en-US" dirty="0" err="1">
                <a:ea typeface="ＭＳ Ｐゴシック" panose="020B0600070205080204" pitchFamily="34" charset="-128"/>
              </a:rPr>
              <a:t>df</a:t>
            </a:r>
            <a:r>
              <a:rPr lang="en-US" altLang="en-US" dirty="0">
                <a:ea typeface="ＭＳ Ｐゴシック" panose="020B0600070205080204" pitchFamily="34" charset="-128"/>
              </a:rPr>
              <a:t>) to capture this</a:t>
            </a:r>
            <a:endParaRPr lang="en-US" altLang="en-US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74D3-530A-7742-B6D4-428B2601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8C413-B99D-B242-9A00-097F1B05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1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9464-7B91-3042-9496-F5D910EA5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ea typeface="ＭＳ Ｐゴシック" panose="020B0600070205080204" pitchFamily="34" charset="-128"/>
              </a:rPr>
              <a:t>idf</a:t>
            </a:r>
            <a:r>
              <a:rPr lang="en-US" altLang="en-US" dirty="0">
                <a:ea typeface="ＭＳ Ｐゴシック" panose="020B0600070205080204" pitchFamily="34" charset="-128"/>
              </a:rPr>
              <a:t> weight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5CE69-BF7B-0A4F-AF3E-21D746A76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 err="1">
                <a:ea typeface="ＭＳ Ｐゴシック" panose="020B0600070205080204" pitchFamily="34" charset="-128"/>
              </a:rPr>
              <a:t>df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t</a:t>
            </a:r>
            <a:r>
              <a:rPr lang="en-US" altLang="en-US" dirty="0">
                <a:ea typeface="ＭＳ Ｐゴシック" panose="020B0600070205080204" pitchFamily="34" charset="-128"/>
              </a:rPr>
              <a:t> is the </a:t>
            </a:r>
            <a:r>
              <a:rPr lang="en-US" altLang="en-US" u="sng" dirty="0">
                <a:ea typeface="ＭＳ Ｐゴシック" panose="020B0600070205080204" pitchFamily="34" charset="-128"/>
              </a:rPr>
              <a:t>document </a:t>
            </a:r>
            <a:r>
              <a:rPr lang="en-US" altLang="en-US" dirty="0">
                <a:ea typeface="ＭＳ Ｐゴシック" panose="020B0600070205080204" pitchFamily="34" charset="-128"/>
              </a:rPr>
              <a:t>frequency of </a:t>
            </a:r>
            <a:r>
              <a:rPr lang="en-US" altLang="en-US" i="1" dirty="0">
                <a:ea typeface="ＭＳ Ｐゴシック" panose="020B0600070205080204" pitchFamily="34" charset="-128"/>
              </a:rPr>
              <a:t>t</a:t>
            </a:r>
            <a:r>
              <a:rPr lang="en-US" altLang="en-US" dirty="0">
                <a:ea typeface="ＭＳ Ｐゴシック" panose="020B0600070205080204" pitchFamily="34" charset="-128"/>
              </a:rPr>
              <a:t>: the number of documents that contain </a:t>
            </a:r>
            <a:r>
              <a:rPr lang="en-US" altLang="en-US" i="1" dirty="0">
                <a:ea typeface="ＭＳ Ｐゴシック" panose="020B0600070205080204" pitchFamily="34" charset="-128"/>
              </a:rPr>
              <a:t>t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df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t</a:t>
            </a:r>
            <a:r>
              <a:rPr lang="en-US" altLang="en-US" dirty="0">
                <a:ea typeface="ＭＳ Ｐゴシック" panose="020B0600070205080204" pitchFamily="34" charset="-128"/>
              </a:rPr>
              <a:t> is an inverse measure of the informativeness of </a:t>
            </a:r>
            <a:r>
              <a:rPr lang="en-US" altLang="en-US" i="1" dirty="0">
                <a:ea typeface="ＭＳ Ｐゴシック" panose="020B0600070205080204" pitchFamily="34" charset="-128"/>
              </a:rPr>
              <a:t>t</a:t>
            </a: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df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t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 </a:t>
            </a:r>
            <a:r>
              <a:rPr lang="en-US" altLang="en-US" i="1" dirty="0">
                <a:ea typeface="ＭＳ Ｐゴシック" panose="020B0600070205080204" pitchFamily="34" charset="-128"/>
              </a:rPr>
              <a:t>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We define the </a:t>
            </a:r>
            <a:r>
              <a:rPr lang="en-US" altLang="en-US" dirty="0" err="1">
                <a:ea typeface="ＭＳ Ｐゴシック" panose="020B0600070205080204" pitchFamily="34" charset="-128"/>
              </a:rPr>
              <a:t>idf</a:t>
            </a:r>
            <a:r>
              <a:rPr lang="en-US" altLang="en-US" dirty="0">
                <a:ea typeface="ＭＳ Ｐゴシック" panose="020B0600070205080204" pitchFamily="34" charset="-128"/>
              </a:rPr>
              <a:t> (inverse document frequency) of </a:t>
            </a:r>
            <a:r>
              <a:rPr lang="en-US" altLang="en-US" i="1" dirty="0">
                <a:ea typeface="ＭＳ Ｐゴシック" panose="020B0600070205080204" pitchFamily="34" charset="-128"/>
              </a:rPr>
              <a:t>t</a:t>
            </a:r>
            <a:r>
              <a:rPr lang="en-US" altLang="en-US" dirty="0">
                <a:ea typeface="ＭＳ Ｐゴシック" panose="020B0600070205080204" pitchFamily="34" charset="-128"/>
              </a:rPr>
              <a:t> by</a:t>
            </a:r>
          </a:p>
          <a:p>
            <a:pPr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 use log (</a:t>
            </a:r>
            <a:r>
              <a:rPr lang="en-US" altLang="en-US" i="1" dirty="0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/</a:t>
            </a:r>
            <a:r>
              <a:rPr lang="en-US" altLang="en-US" dirty="0" err="1">
                <a:ea typeface="ＭＳ Ｐゴシック" panose="020B0600070205080204" pitchFamily="34" charset="-128"/>
              </a:rPr>
              <a:t>df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t</a:t>
            </a:r>
            <a:r>
              <a:rPr lang="en-US" altLang="en-US" dirty="0">
                <a:ea typeface="ＭＳ Ｐゴシック" panose="020B0600070205080204" pitchFamily="34" charset="-128"/>
              </a:rPr>
              <a:t>) instead of </a:t>
            </a:r>
            <a:r>
              <a:rPr lang="en-US" altLang="en-US" i="1" dirty="0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/</a:t>
            </a:r>
            <a:r>
              <a:rPr lang="en-US" altLang="en-US" dirty="0" err="1">
                <a:ea typeface="ＭＳ Ｐゴシック" panose="020B0600070205080204" pitchFamily="34" charset="-128"/>
              </a:rPr>
              <a:t>df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t</a:t>
            </a:r>
            <a:r>
              <a:rPr lang="en-US" altLang="en-US" dirty="0">
                <a:ea typeface="ＭＳ Ｐゴシック" panose="020B0600070205080204" pitchFamily="34" charset="-128"/>
              </a:rPr>
              <a:t> to “dampen” the effect of </a:t>
            </a:r>
            <a:r>
              <a:rPr lang="en-US" altLang="en-US" dirty="0" err="1">
                <a:ea typeface="ＭＳ Ｐゴシック" panose="020B0600070205080204" pitchFamily="34" charset="-128"/>
              </a:rPr>
              <a:t>idf</a:t>
            </a:r>
            <a:r>
              <a:rPr lang="en-US" altLang="en-US" dirty="0">
                <a:ea typeface="ＭＳ Ｐゴシック" panose="020B0600070205080204" pitchFamily="34" charset="-128"/>
              </a:rPr>
              <a:t>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BBC31-57D2-E945-87F4-3964651F2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CD3DA-2CFB-4E4F-A490-B0C868C64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111AC73C-2F0E-4E45-8798-979F5CF87A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2813" y="4233863"/>
          <a:ext cx="3636962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Equation" r:id="rId3" imgW="26619200" imgH="5270500" progId="Equation.3">
                  <p:embed/>
                </p:oleObj>
              </mc:Choice>
              <mc:Fallback>
                <p:oleObj name="Equation" r:id="rId3" imgW="26619200" imgH="5270500" progId="Equation.3">
                  <p:embed/>
                  <p:pic>
                    <p:nvPicPr>
                      <p:cNvPr id="7" name="Object 2">
                        <a:extLst>
                          <a:ext uri="{FF2B5EF4-FFF2-40B4-BE49-F238E27FC236}">
                            <a16:creationId xmlns:a16="http://schemas.microsoft.com/office/drawing/2014/main" id="{111AC73C-2F0E-4E45-8798-979F5CF87A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813" y="4233863"/>
                        <a:ext cx="3636962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736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76E47-2892-4C45-8118-F1FEB7B3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ea typeface="ＭＳ Ｐゴシック" panose="020B0600070205080204" pitchFamily="34" charset="-128"/>
              </a:rPr>
              <a:t>idf</a:t>
            </a:r>
            <a:r>
              <a:rPr lang="en-US" altLang="en-US" dirty="0">
                <a:ea typeface="ＭＳ Ｐゴシック" panose="020B0600070205080204" pitchFamily="34" charset="-128"/>
              </a:rPr>
              <a:t> example, suppose </a:t>
            </a:r>
            <a:r>
              <a:rPr lang="en-US" altLang="en-US" i="1" dirty="0">
                <a:ea typeface="ＭＳ Ｐゴシック" panose="020B0600070205080204" pitchFamily="34" charset="-128"/>
              </a:rPr>
              <a:t>N </a:t>
            </a:r>
            <a:r>
              <a:rPr lang="en-US" altLang="en-US" dirty="0">
                <a:ea typeface="ＭＳ Ｐゴシック" panose="020B0600070205080204" pitchFamily="34" charset="-128"/>
              </a:rPr>
              <a:t>= 1 million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336B5-21D9-0941-83D6-34EA0D7E9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12/28/20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FD299-D4FD-2741-BAA2-7B9AC27EE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04A1372-4E0F-914B-8255-5AEE7C3D3D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3122616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term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df</a:t>
                      </a:r>
                      <a:r>
                        <a:rPr kumimoji="0" lang="en-US" sz="18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t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idf</a:t>
                      </a:r>
                      <a:r>
                        <a:rPr kumimoji="0" lang="en-US" sz="18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t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calpurnia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animal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sunday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fly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under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the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99D88A2C-5505-A442-9295-A87927DCEE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5105400"/>
          <a:ext cx="363696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" name="Equation" r:id="rId3" imgW="26619200" imgH="5270500" progId="Equation.3">
                  <p:embed/>
                </p:oleObj>
              </mc:Choice>
              <mc:Fallback>
                <p:oleObj name="Equation" r:id="rId3" imgW="26619200" imgH="5270500" progId="Equation.3">
                  <p:embed/>
                  <p:pic>
                    <p:nvPicPr>
                      <p:cNvPr id="7" name="Object 2">
                        <a:extLst>
                          <a:ext uri="{FF2B5EF4-FFF2-40B4-BE49-F238E27FC236}">
                            <a16:creationId xmlns:a16="http://schemas.microsoft.com/office/drawing/2014/main" id="{99D88A2C-5505-A442-9295-A87927DCEE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105400"/>
                        <a:ext cx="363696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4">
            <a:extLst>
              <a:ext uri="{FF2B5EF4-FFF2-40B4-BE49-F238E27FC236}">
                <a16:creationId xmlns:a16="http://schemas.microsoft.com/office/drawing/2014/main" id="{5F1C51B1-7C4C-B64F-B989-17A191A8F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5862638"/>
            <a:ext cx="80137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There is one </a:t>
            </a:r>
            <a:r>
              <a:rPr lang="en-US" altLang="en-US" dirty="0" err="1"/>
              <a:t>idf</a:t>
            </a:r>
            <a:r>
              <a:rPr lang="en-US" altLang="en-US" dirty="0"/>
              <a:t> value for each term </a:t>
            </a:r>
            <a:r>
              <a:rPr lang="en-US" altLang="en-US" i="1" dirty="0"/>
              <a:t>t</a:t>
            </a:r>
            <a:r>
              <a:rPr lang="en-US" altLang="en-US" dirty="0"/>
              <a:t> in a collection.</a:t>
            </a:r>
          </a:p>
        </p:txBody>
      </p:sp>
    </p:spTree>
    <p:extLst>
      <p:ext uri="{BB962C8B-B14F-4D97-AF65-F5344CB8AC3E}">
        <p14:creationId xmlns:p14="http://schemas.microsoft.com/office/powerpoint/2010/main" val="206124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hhch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hchen" id="{E0A7DF02-4D39-2946-B7CB-5A469652C589}" vid="{6108E100-B66E-A742-82ED-9464F429D9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715</TotalTime>
  <Words>2227</Words>
  <Application>Microsoft Macintosh PowerPoint</Application>
  <PresentationFormat>On-screen Show (4:3)</PresentationFormat>
  <Paragraphs>786</Paragraphs>
  <Slides>43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Cambria Math</vt:lpstr>
      <vt:lpstr>Lucida Sans</vt:lpstr>
      <vt:lpstr>Lucida Sans Unicode</vt:lpstr>
      <vt:lpstr>Wingdings</vt:lpstr>
      <vt:lpstr>hhchen</vt:lpstr>
      <vt:lpstr>Worksheet</vt:lpstr>
      <vt:lpstr>Equation</vt:lpstr>
      <vt:lpstr>Word2Vec</vt:lpstr>
      <vt:lpstr>Attribute of a text document</vt:lpstr>
      <vt:lpstr>Term-document count matrices</vt:lpstr>
      <vt:lpstr>Bag of words model</vt:lpstr>
      <vt:lpstr>Term frequency tf</vt:lpstr>
      <vt:lpstr>Log-frequency weighting</vt:lpstr>
      <vt:lpstr>Document frequency</vt:lpstr>
      <vt:lpstr>idf weight</vt:lpstr>
      <vt:lpstr>idf example, suppose N = 1 million</vt:lpstr>
      <vt:lpstr>tf-idf weighting</vt:lpstr>
      <vt:lpstr>These are all bag-of-words model</vt:lpstr>
      <vt:lpstr>N-grams</vt:lpstr>
      <vt:lpstr>Word2Vec</vt:lpstr>
      <vt:lpstr>One-hot encoding vs word embedding</vt:lpstr>
      <vt:lpstr>PowerPoint Presentation</vt:lpstr>
      <vt:lpstr>Word2Vec (training data: Chinese Wikipedia)</vt:lpstr>
      <vt:lpstr>Singular Value Decomposition</vt:lpstr>
      <vt:lpstr>Reduced SVD</vt:lpstr>
      <vt:lpstr>PowerPoint Presentation</vt:lpstr>
      <vt:lpstr>Relationship with matrix factorization (in recommender systems)</vt:lpstr>
      <vt:lpstr>Counting-based vs prediction-based model</vt:lpstr>
      <vt:lpstr>Two popular types of prediction-based model</vt:lpstr>
      <vt:lpstr>CBOW vs Skip-gram</vt:lpstr>
      <vt:lpstr>Simple CBOW</vt:lpstr>
      <vt:lpstr>Continuous bag-of-words (CBOW)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Skip-gram</vt:lpstr>
      <vt:lpstr>Skip-gram (cont’)</vt:lpstr>
      <vt:lpstr>Negative sampling</vt:lpstr>
      <vt:lpstr>Turning prediction function of skip gram into logistic regression</vt:lpstr>
      <vt:lpstr>We may apply similar concept to other domains</vt:lpstr>
      <vt:lpstr>Example: Prod2Vec</vt:lpstr>
      <vt:lpstr>Example: Node2Vec</vt:lpstr>
      <vt:lpstr>Example: Behavior2Vec</vt:lpstr>
      <vt:lpstr>Previously, we use “one-hot-encoded” words as input for a NN</vt:lpstr>
      <vt:lpstr>But we can use word embedding as the input for a NN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methods for gradient descent</dc:title>
  <dc:creator>Microsoft Office User</dc:creator>
  <cp:lastModifiedBy>Microsoft Office User</cp:lastModifiedBy>
  <cp:revision>339</cp:revision>
  <dcterms:created xsi:type="dcterms:W3CDTF">2017-07-18T04:01:26Z</dcterms:created>
  <dcterms:modified xsi:type="dcterms:W3CDTF">2020-12-28T14:10:21Z</dcterms:modified>
</cp:coreProperties>
</file>